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heme/theme3.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83" r:id="rId4"/>
    <p:sldMasterId id="2147484794" r:id="rId5"/>
  </p:sldMasterIdLst>
  <p:notesMasterIdLst>
    <p:notesMasterId r:id="rId19"/>
  </p:notesMasterIdLst>
  <p:sldIdLst>
    <p:sldId id="2142533165" r:id="rId6"/>
    <p:sldId id="2142532578" r:id="rId7"/>
    <p:sldId id="2142533182" r:id="rId8"/>
    <p:sldId id="2142533167" r:id="rId9"/>
    <p:sldId id="2142533176" r:id="rId10"/>
    <p:sldId id="2142533180" r:id="rId11"/>
    <p:sldId id="2142533181" r:id="rId12"/>
    <p:sldId id="2142533174" r:id="rId13"/>
    <p:sldId id="2142533177" r:id="rId14"/>
    <p:sldId id="2142533183" r:id="rId15"/>
    <p:sldId id="2142533175" r:id="rId16"/>
    <p:sldId id="2142533171" r:id="rId17"/>
    <p:sldId id="1902" r:id="rId18"/>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aderu, Ola" initials="OO" lastIdx="1" clrIdx="0">
    <p:extLst>
      <p:ext uri="{19B8F6BF-5375-455C-9EA6-DF929625EA0E}">
        <p15:presenceInfo xmlns:p15="http://schemas.microsoft.com/office/powerpoint/2012/main" userId="S::ooladeru@deloitte.com::1c795e4f-81f0-4bc5-95fa-ed6efb3ff9bc" providerId="AD"/>
      </p:ext>
    </p:extLst>
  </p:cmAuthor>
  <p:cmAuthor id="2" name="Moelis, Ben" initials="MB" lastIdx="1" clrIdx="1">
    <p:extLst>
      <p:ext uri="{19B8F6BF-5375-455C-9EA6-DF929625EA0E}">
        <p15:presenceInfo xmlns:p15="http://schemas.microsoft.com/office/powerpoint/2012/main" userId="S::bmoelis@deloitte.com::8cb6513b-e466-4ea7-92bc-bd3d6fc1f207" providerId="AD"/>
      </p:ext>
    </p:extLst>
  </p:cmAuthor>
  <p:cmAuthor id="3" name="Tesdahl, Grant Edward" initials="TGE" lastIdx="1" clrIdx="2">
    <p:extLst>
      <p:ext uri="{19B8F6BF-5375-455C-9EA6-DF929625EA0E}">
        <p15:presenceInfo xmlns:p15="http://schemas.microsoft.com/office/powerpoint/2012/main" userId="S::gtesdahl@deloitte.com::8542ad0b-396f-46a1-8835-4a95bd1336c0" providerId="AD"/>
      </p:ext>
    </p:extLst>
  </p:cmAuthor>
  <p:cmAuthor id="4" name="Dube, Gireesh" initials="DG" lastIdx="1" clrIdx="3">
    <p:extLst>
      <p:ext uri="{19B8F6BF-5375-455C-9EA6-DF929625EA0E}">
        <p15:presenceInfo xmlns:p15="http://schemas.microsoft.com/office/powerpoint/2012/main" userId="S::girdube@deloitte.com::ac4c1db2-8078-474f-89b5-90a8d4cd63cf" providerId="AD"/>
      </p:ext>
    </p:extLst>
  </p:cmAuthor>
  <p:cmAuthor id="5" name="Leibowitz, Devan" initials="LD" lastIdx="1" clrIdx="4">
    <p:extLst>
      <p:ext uri="{19B8F6BF-5375-455C-9EA6-DF929625EA0E}">
        <p15:presenceInfo xmlns:p15="http://schemas.microsoft.com/office/powerpoint/2012/main" userId="S::dleibowitz@deloitte.com::07c0a1e3-2f0b-40e6-b3e2-2c4c92e8a0b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1D3"/>
    <a:srgbClr val="007AA8"/>
    <a:srgbClr val="5EBA7D"/>
    <a:srgbClr val="FBD160"/>
    <a:srgbClr val="65C7E5"/>
    <a:srgbClr val="3B3838"/>
    <a:srgbClr val="A6A6A6"/>
    <a:srgbClr val="7030A0"/>
    <a:srgbClr val="12395B"/>
    <a:srgbClr val="8091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46" autoAdjust="0"/>
    <p:restoredTop sz="93817" autoAdjust="0"/>
  </p:normalViewPr>
  <p:slideViewPr>
    <p:cSldViewPr snapToGrid="0">
      <p:cViewPr varScale="1">
        <p:scale>
          <a:sx n="67" d="100"/>
          <a:sy n="67" d="100"/>
        </p:scale>
        <p:origin x="908" y="48"/>
      </p:cViewPr>
      <p:guideLst/>
    </p:cSldViewPr>
  </p:slideViewPr>
  <p:notesTextViewPr>
    <p:cViewPr>
      <p:scale>
        <a:sx n="1" d="1"/>
        <a:sy n="1" d="1"/>
      </p:scale>
      <p:origin x="0" y="0"/>
    </p:cViewPr>
  </p:notesTextViewPr>
  <p:sorterViewPr>
    <p:cViewPr>
      <p:scale>
        <a:sx n="75" d="100"/>
        <a:sy n="75" d="100"/>
      </p:scale>
      <p:origin x="0" y="-28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1EF60-F0DB-482E-A974-D82BE97AAA26}" type="datetimeFigureOut">
              <a:rPr lang="en-US" smtClean="0"/>
              <a:t>9/24/2020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E5C5F2-BD18-47E7-9A91-B8A5EE410B1C}" type="slidenum">
              <a:rPr lang="en-US" smtClean="0"/>
              <a:t>‹#›</a:t>
            </a:fld>
            <a:endParaRPr lang="en-US"/>
          </a:p>
        </p:txBody>
      </p:sp>
    </p:spTree>
    <p:extLst>
      <p:ext uri="{BB962C8B-B14F-4D97-AF65-F5344CB8AC3E}">
        <p14:creationId xmlns:p14="http://schemas.microsoft.com/office/powerpoint/2010/main" val="221818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pytorch.org/docs/stable/nn.html#torch.nn.ReLU" TargetMode="External"/><Relationship Id="rId3" Type="http://schemas.openxmlformats.org/officeDocument/2006/relationships/hyperlink" Target="https://fastai1.fast.ai/layers.html#AdaptiveConcatPool2d" TargetMode="External"/><Relationship Id="rId7" Type="http://schemas.openxmlformats.org/officeDocument/2006/relationships/hyperlink" Target="https://pytorch.org/docs/stable/nn.html#torch.nn.Linear"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pytorch.org/docs/stable/nn.html#torch.nn.Dropout" TargetMode="External"/><Relationship Id="rId5" Type="http://schemas.openxmlformats.org/officeDocument/2006/relationships/hyperlink" Target="https://pytorch.org/docs/stable/nn.html#torch.nn.BatchNorm1d" TargetMode="External"/><Relationship Id="rId4" Type="http://schemas.openxmlformats.org/officeDocument/2006/relationships/hyperlink" Target="https://fastai1.fast.ai/layers.html#Flatte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Open Sans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Open Sans (Body)"/>
              <a:ea typeface="+mn-ea"/>
              <a:cs typeface="+mn-cs"/>
            </a:endParaRPr>
          </a:p>
        </p:txBody>
      </p:sp>
    </p:spTree>
    <p:extLst>
      <p:ext uri="{BB962C8B-B14F-4D97-AF65-F5344CB8AC3E}">
        <p14:creationId xmlns:p14="http://schemas.microsoft.com/office/powerpoint/2010/main" val="1296541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accuracy for different aspect ratios; Why reflection?</a:t>
            </a:r>
          </a:p>
        </p:txBody>
      </p:sp>
      <p:sp>
        <p:nvSpPr>
          <p:cNvPr id="4" name="Slide Number Placeholder 3"/>
          <p:cNvSpPr>
            <a:spLocks noGrp="1"/>
          </p:cNvSpPr>
          <p:nvPr>
            <p:ph type="sldNum" sz="quarter" idx="5"/>
          </p:nvPr>
        </p:nvSpPr>
        <p:spPr/>
        <p:txBody>
          <a:bodyPr/>
          <a:lstStyle/>
          <a:p>
            <a:fld id="{52E5C5F2-BD18-47E7-9A91-B8A5EE410B1C}" type="slidenum">
              <a:rPr lang="en-US" smtClean="0"/>
              <a:t>7</a:t>
            </a:fld>
            <a:endParaRPr lang="en-US"/>
          </a:p>
        </p:txBody>
      </p:sp>
    </p:spTree>
    <p:extLst>
      <p:ext uri="{BB962C8B-B14F-4D97-AF65-F5344CB8AC3E}">
        <p14:creationId xmlns:p14="http://schemas.microsoft.com/office/powerpoint/2010/main" val="370983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E5C5F2-BD18-47E7-9A91-B8A5EE410B1C}" type="slidenum">
              <a:rPr lang="en-US" smtClean="0"/>
              <a:t>8</a:t>
            </a:fld>
            <a:endParaRPr lang="en-US"/>
          </a:p>
        </p:txBody>
      </p:sp>
    </p:spTree>
    <p:extLst>
      <p:ext uri="{BB962C8B-B14F-4D97-AF65-F5344CB8AC3E}">
        <p14:creationId xmlns:p14="http://schemas.microsoft.com/office/powerpoint/2010/main" val="2384574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visualization: http://alexlenail.me/NN-SVG/LeNet.html</a:t>
            </a:r>
          </a:p>
          <a:p>
            <a:endParaRPr lang="en-US" dirty="0"/>
          </a:p>
          <a:p>
            <a:r>
              <a:rPr lang="en-US" dirty="0"/>
              <a:t>Multinomial hypothesis test: Chi-Squared Statistic = 105</a:t>
            </a:r>
          </a:p>
          <a:p>
            <a:endParaRPr lang="en-US" dirty="0"/>
          </a:p>
          <a:p>
            <a:r>
              <a:rPr lang="en-US" dirty="0"/>
              <a:t>ResNet34 cut at the last convolutional layer + </a:t>
            </a:r>
            <a:r>
              <a:rPr lang="en-US" sz="1200" b="0" i="0" kern="1200" dirty="0">
                <a:solidFill>
                  <a:schemeClr val="tx1"/>
                </a:solidFill>
                <a:effectLst/>
                <a:latin typeface="+mn-lt"/>
                <a:ea typeface="+mn-ea"/>
                <a:cs typeface="+mn-cs"/>
              </a:rPr>
              <a:t>an </a:t>
            </a:r>
            <a:r>
              <a:rPr lang="en-US" sz="1200" b="0" i="0" u="none" strike="noStrike" kern="1200" dirty="0">
                <a:solidFill>
                  <a:schemeClr val="tx1"/>
                </a:solidFill>
                <a:effectLst/>
                <a:latin typeface="+mn-lt"/>
                <a:ea typeface="+mn-ea"/>
                <a:cs typeface="+mn-cs"/>
                <a:hlinkClick r:id="rId3"/>
              </a:rPr>
              <a:t>AdaptiveConcatPool2d</a:t>
            </a:r>
            <a:r>
              <a:rPr lang="en-US" sz="1200" b="0" i="0" kern="1200" dirty="0">
                <a:solidFill>
                  <a:schemeClr val="tx1"/>
                </a:solidFill>
                <a:effectLst/>
                <a:latin typeface="+mn-lt"/>
                <a:ea typeface="+mn-ea"/>
                <a:cs typeface="+mn-cs"/>
              </a:rPr>
              <a:t> layer, a </a:t>
            </a:r>
            <a:r>
              <a:rPr lang="en-US" sz="1200" b="0" i="0" u="none" strike="noStrike" kern="1200" dirty="0">
                <a:solidFill>
                  <a:schemeClr val="tx1"/>
                </a:solidFill>
                <a:effectLst/>
                <a:latin typeface="+mn-lt"/>
                <a:ea typeface="+mn-ea"/>
                <a:cs typeface="+mn-cs"/>
                <a:hlinkClick r:id="rId4"/>
              </a:rPr>
              <a:t>Flatten</a:t>
            </a:r>
            <a:r>
              <a:rPr lang="en-US" sz="1200" b="0" i="0" kern="1200" dirty="0">
                <a:solidFill>
                  <a:schemeClr val="tx1"/>
                </a:solidFill>
                <a:effectLst/>
                <a:latin typeface="+mn-lt"/>
                <a:ea typeface="+mn-ea"/>
                <a:cs typeface="+mn-cs"/>
              </a:rPr>
              <a:t> layer, and 2 blocks of [</a:t>
            </a:r>
            <a:r>
              <a:rPr lang="en-US" sz="1200" b="0" i="0" u="none" strike="noStrike" kern="1200" dirty="0">
                <a:solidFill>
                  <a:schemeClr val="tx1"/>
                </a:solidFill>
                <a:effectLst/>
                <a:latin typeface="+mn-lt"/>
                <a:ea typeface="+mn-ea"/>
                <a:cs typeface="+mn-cs"/>
                <a:hlinkClick r:id="rId5"/>
              </a:rPr>
              <a:t>nn.BatchNorm1d</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nn.Dropout</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7"/>
              </a:rPr>
              <a:t>nn.Linear</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8"/>
              </a:rPr>
              <a:t>nn.ReLU</a:t>
            </a:r>
            <a:r>
              <a:rPr lang="en-US" sz="1200" b="0" i="0" kern="1200" dirty="0">
                <a:solidFill>
                  <a:schemeClr val="tx1"/>
                </a:solidFill>
                <a:effectLst/>
                <a:latin typeface="+mn-lt"/>
                <a:ea typeface="+mn-ea"/>
                <a:cs typeface="+mn-cs"/>
              </a:rPr>
              <a:t>] layers.</a:t>
            </a:r>
          </a:p>
        </p:txBody>
      </p:sp>
      <p:sp>
        <p:nvSpPr>
          <p:cNvPr id="4" name="Slide Number Placeholder 3"/>
          <p:cNvSpPr>
            <a:spLocks noGrp="1"/>
          </p:cNvSpPr>
          <p:nvPr>
            <p:ph type="sldNum" sz="quarter" idx="5"/>
          </p:nvPr>
        </p:nvSpPr>
        <p:spPr/>
        <p:txBody>
          <a:bodyPr/>
          <a:lstStyle/>
          <a:p>
            <a:fld id="{52E5C5F2-BD18-47E7-9A91-B8A5EE410B1C}" type="slidenum">
              <a:rPr lang="en-US" smtClean="0"/>
              <a:t>10</a:t>
            </a:fld>
            <a:endParaRPr lang="en-US"/>
          </a:p>
        </p:txBody>
      </p:sp>
    </p:spTree>
    <p:extLst>
      <p:ext uri="{BB962C8B-B14F-4D97-AF65-F5344CB8AC3E}">
        <p14:creationId xmlns:p14="http://schemas.microsoft.com/office/powerpoint/2010/main" val="2709451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33307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18675110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17168494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solidFill>
                  <a:schemeClr val="tx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 name="Group 1">
            <a:extLst>
              <a:ext uri="{FF2B5EF4-FFF2-40B4-BE49-F238E27FC236}">
                <a16:creationId xmlns:a16="http://schemas.microsoft.com/office/drawing/2014/main" id="{68A7555D-9EA2-0842-88A7-4A9429A2B606}"/>
              </a:ext>
            </a:extLst>
          </p:cNvPr>
          <p:cNvGrpSpPr/>
          <p:nvPr userDrawn="1"/>
        </p:nvGrpSpPr>
        <p:grpSpPr>
          <a:xfrm>
            <a:off x="469900" y="457761"/>
            <a:ext cx="1998000" cy="374400"/>
            <a:chOff x="469900" y="457761"/>
            <a:chExt cx="1998000" cy="374400"/>
          </a:xfrm>
        </p:grpSpPr>
        <p:sp>
          <p:nvSpPr>
            <p:cNvPr id="23" name="Oval 5"/>
            <p:cNvSpPr>
              <a:spLocks noChangeArrowheads="1"/>
            </p:cNvSpPr>
            <p:nvPr userDrawn="1"/>
          </p:nvSpPr>
          <p:spPr bwMode="auto">
            <a:xfrm>
              <a:off x="2360691" y="726016"/>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469900" y="459691"/>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7"/>
            <p:cNvSpPr>
              <a:spLocks noChangeArrowheads="1"/>
            </p:cNvSpPr>
            <p:nvPr userDrawn="1"/>
          </p:nvSpPr>
          <p:spPr bwMode="auto">
            <a:xfrm>
              <a:off x="1093666" y="457761"/>
              <a:ext cx="91615" cy="36861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8"/>
            <p:cNvSpPr>
              <a:spLocks noEditPoints="1"/>
            </p:cNvSpPr>
            <p:nvPr userDrawn="1"/>
          </p:nvSpPr>
          <p:spPr bwMode="auto">
            <a:xfrm>
              <a:off x="1222318" y="548466"/>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Rectangle 9"/>
            <p:cNvSpPr>
              <a:spLocks noChangeArrowheads="1"/>
            </p:cNvSpPr>
            <p:nvPr userDrawn="1"/>
          </p:nvSpPr>
          <p:spPr bwMode="auto">
            <a:xfrm>
              <a:off x="1524454" y="552326"/>
              <a:ext cx="91615" cy="274044"/>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8" name="Rectangle 10"/>
            <p:cNvSpPr>
              <a:spLocks noChangeArrowheads="1"/>
            </p:cNvSpPr>
            <p:nvPr userDrawn="1"/>
          </p:nvSpPr>
          <p:spPr bwMode="auto">
            <a:xfrm>
              <a:off x="1524454" y="457761"/>
              <a:ext cx="91615" cy="617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1"/>
            <p:cNvSpPr>
              <a:spLocks/>
            </p:cNvSpPr>
            <p:nvPr userDrawn="1"/>
          </p:nvSpPr>
          <p:spPr bwMode="auto">
            <a:xfrm>
              <a:off x="1653106" y="465481"/>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0" name="Freeform 12"/>
            <p:cNvSpPr>
              <a:spLocks/>
            </p:cNvSpPr>
            <p:nvPr userDrawn="1"/>
          </p:nvSpPr>
          <p:spPr bwMode="auto">
            <a:xfrm>
              <a:off x="1865577" y="465481"/>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p:cNvSpPr>
              <a:spLocks noEditPoints="1"/>
            </p:cNvSpPr>
            <p:nvPr userDrawn="1"/>
          </p:nvSpPr>
          <p:spPr bwMode="auto">
            <a:xfrm>
              <a:off x="2079996" y="548466"/>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Freeform 14"/>
            <p:cNvSpPr>
              <a:spLocks noEditPoints="1"/>
            </p:cNvSpPr>
            <p:nvPr userDrawn="1"/>
          </p:nvSpPr>
          <p:spPr bwMode="auto">
            <a:xfrm>
              <a:off x="801276" y="548466"/>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33" name="Picture Placeholder 8"/>
          <p:cNvSpPr>
            <a:spLocks noGrp="1"/>
          </p:cNvSpPr>
          <p:nvPr userDrawn="1">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8407247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984CEC11-627B-024F-8027-972217259DB9}"/>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6" name="Title Placeholder 1">
            <a:extLst>
              <a:ext uri="{FF2B5EF4-FFF2-40B4-BE49-F238E27FC236}">
                <a16:creationId xmlns:a16="http://schemas.microsoft.com/office/drawing/2014/main" id="{16F5BB4F-DCCF-5642-9CBE-D2DEAF3D691A}"/>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2800611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head, Breadcrumb">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469900" y="351128"/>
            <a:ext cx="11252200" cy="173038"/>
          </a:xfrm>
        </p:spPr>
        <p:txBody>
          <a:bodyPr anchor="b"/>
          <a:lstStyle>
            <a:lvl1pPr>
              <a:defRPr sz="900" b="1" cap="all" baseline="0">
                <a:solidFill>
                  <a:schemeClr val="bg1">
                    <a:lumMod val="65000"/>
                  </a:schemeClr>
                </a:solidFill>
              </a:defRPr>
            </a:lvl1pPr>
          </a:lstStyle>
          <a:p>
            <a:pPr lvl="0"/>
            <a:r>
              <a:rPr lang="en-US"/>
              <a:t>CLICK TO EDIT BREADCRUMB</a:t>
            </a:r>
          </a:p>
        </p:txBody>
      </p:sp>
      <p:sp>
        <p:nvSpPr>
          <p:cNvPr id="6" name="Text Placeholder 8">
            <a:extLst>
              <a:ext uri="{FF2B5EF4-FFF2-40B4-BE49-F238E27FC236}">
                <a16:creationId xmlns:a16="http://schemas.microsoft.com/office/drawing/2014/main" id="{97460AE7-C41F-B742-A869-5900E2154F01}"/>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7" name="Title Placeholder 1">
            <a:extLst>
              <a:ext uri="{FF2B5EF4-FFF2-40B4-BE49-F238E27FC236}">
                <a16:creationId xmlns:a16="http://schemas.microsoft.com/office/drawing/2014/main" id="{F117C93D-60BC-C04D-874C-030B601BD595}"/>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709193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7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head Black">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734F336-8A58-3045-BBDB-4EFB786C64A3}"/>
              </a:ext>
            </a:extLst>
          </p:cNvPr>
          <p:cNvSpPr txBox="1"/>
          <p:nvPr userDrawn="1"/>
        </p:nvSpPr>
        <p:spPr>
          <a:xfrm>
            <a:off x="8989412" y="6477000"/>
            <a:ext cx="2576945" cy="100027"/>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800"/>
              </a:spcBef>
              <a:spcAft>
                <a:spcPts val="0"/>
              </a:spcAft>
              <a:buClrTx/>
              <a:buSzPct val="100000"/>
              <a:buFont typeface="Arial"/>
              <a:buNone/>
              <a:tabLst/>
              <a:defRPr/>
            </a:pPr>
            <a:r>
              <a:rPr lang="en-US" sz="650" noProof="0" dirty="0">
                <a:solidFill>
                  <a:schemeClr val="bg1"/>
                </a:solidFill>
              </a:rPr>
              <a:t>Copyright © 2019 Deloitte Development LLC. All rights reserved.  </a:t>
            </a:r>
            <a:r>
              <a:rPr kumimoji="0" lang="en-US" sz="650" b="0" i="0" u="none" strike="noStrike" kern="1200" cap="none" spc="0" normalizeH="0" baseline="0" noProof="0" dirty="0">
                <a:ln>
                  <a:noFill/>
                </a:ln>
                <a:solidFill>
                  <a:schemeClr val="bg1"/>
                </a:solidFill>
                <a:effectLst/>
                <a:uLnTx/>
                <a:uFillTx/>
                <a:latin typeface="+mn-lt"/>
                <a:ea typeface="+mn-ea"/>
                <a:cs typeface="+mn-cs"/>
              </a:rPr>
              <a:t>| </a:t>
            </a:r>
            <a:endParaRPr lang="en-US" sz="650" noProof="0" dirty="0">
              <a:solidFill>
                <a:schemeClr val="bg1"/>
              </a:solidFill>
            </a:endParaRPr>
          </a:p>
        </p:txBody>
      </p:sp>
      <p:sp>
        <p:nvSpPr>
          <p:cNvPr id="9" name="TextBox 8">
            <a:extLst>
              <a:ext uri="{FF2B5EF4-FFF2-40B4-BE49-F238E27FC236}">
                <a16:creationId xmlns:a16="http://schemas.microsoft.com/office/drawing/2014/main" id="{BB580837-1B95-1546-8ADC-A69000EBEE54}"/>
              </a:ext>
            </a:extLst>
          </p:cNvPr>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0" name="Text Placeholder 8">
            <a:extLst>
              <a:ext uri="{FF2B5EF4-FFF2-40B4-BE49-F238E27FC236}">
                <a16:creationId xmlns:a16="http://schemas.microsoft.com/office/drawing/2014/main" id="{9F62AF77-09F9-B142-AECB-399BB0864EBC}"/>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solidFill>
                  <a:schemeClr val="bg1"/>
                </a:solidFill>
              </a:defRPr>
            </a:lvl1pPr>
          </a:lstStyle>
          <a:p>
            <a:pPr marL="228600" lvl="0" indent="-228600">
              <a:lnSpc>
                <a:spcPct val="130000"/>
              </a:lnSpc>
            </a:pPr>
            <a:r>
              <a:rPr lang="en-US"/>
              <a:t>Edit Master text styles</a:t>
            </a:r>
          </a:p>
        </p:txBody>
      </p:sp>
      <p:sp>
        <p:nvSpPr>
          <p:cNvPr id="11" name="Title Placeholder 1">
            <a:extLst>
              <a:ext uri="{FF2B5EF4-FFF2-40B4-BE49-F238E27FC236}">
                <a16:creationId xmlns:a16="http://schemas.microsoft.com/office/drawing/2014/main" id="{B3DC9768-1510-D04E-91BD-90B8972E5FFB}"/>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033245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head, Breadcrumb Black">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4B7CE5-2C43-2E43-B1D6-00E6C3A52DE1}"/>
              </a:ext>
            </a:extLst>
          </p:cNvPr>
          <p:cNvSpPr txBox="1"/>
          <p:nvPr userDrawn="1"/>
        </p:nvSpPr>
        <p:spPr>
          <a:xfrm>
            <a:off x="8989412" y="6477000"/>
            <a:ext cx="2576945" cy="100027"/>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800"/>
              </a:spcBef>
              <a:spcAft>
                <a:spcPts val="0"/>
              </a:spcAft>
              <a:buClrTx/>
              <a:buSzPct val="100000"/>
              <a:buFont typeface="Arial"/>
              <a:buNone/>
              <a:tabLst/>
              <a:defRPr/>
            </a:pPr>
            <a:r>
              <a:rPr lang="en-US" sz="650" noProof="0" dirty="0">
                <a:solidFill>
                  <a:schemeClr val="bg1"/>
                </a:solidFill>
              </a:rPr>
              <a:t>Copyright © 2019 Deloitte Development LLC. All rights reserved.  </a:t>
            </a:r>
            <a:r>
              <a:rPr kumimoji="0" lang="en-US" sz="650" b="0" i="0" u="none" strike="noStrike" kern="1200" cap="none" spc="0" normalizeH="0" baseline="0" noProof="0" dirty="0">
                <a:ln>
                  <a:noFill/>
                </a:ln>
                <a:solidFill>
                  <a:schemeClr val="bg1"/>
                </a:solidFill>
                <a:effectLst/>
                <a:uLnTx/>
                <a:uFillTx/>
                <a:latin typeface="+mn-lt"/>
                <a:ea typeface="+mn-ea"/>
                <a:cs typeface="+mn-cs"/>
              </a:rPr>
              <a:t>| </a:t>
            </a:r>
            <a:endParaRPr lang="en-US" sz="650" noProof="0" dirty="0">
              <a:solidFill>
                <a:schemeClr val="bg1"/>
              </a:solidFill>
            </a:endParaRPr>
          </a:p>
        </p:txBody>
      </p:sp>
      <p:sp>
        <p:nvSpPr>
          <p:cNvPr id="8" name="TextBox 7">
            <a:extLst>
              <a:ext uri="{FF2B5EF4-FFF2-40B4-BE49-F238E27FC236}">
                <a16:creationId xmlns:a16="http://schemas.microsoft.com/office/drawing/2014/main" id="{26469753-9AFC-4942-AE3D-D45AE76D82B7}"/>
              </a:ext>
            </a:extLst>
          </p:cNvPr>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2" name="Text Placeholder 8">
            <a:extLst>
              <a:ext uri="{FF2B5EF4-FFF2-40B4-BE49-F238E27FC236}">
                <a16:creationId xmlns:a16="http://schemas.microsoft.com/office/drawing/2014/main" id="{11438D94-9E78-DB46-8005-9BB6843830D6}"/>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solidFill>
                  <a:schemeClr val="bg1"/>
                </a:solidFill>
              </a:defRPr>
            </a:lvl1pPr>
          </a:lstStyle>
          <a:p>
            <a:pPr marL="228600" lvl="0" indent="-228600">
              <a:lnSpc>
                <a:spcPct val="130000"/>
              </a:lnSpc>
            </a:pPr>
            <a:r>
              <a:rPr lang="en-US"/>
              <a:t>Edit Master text styles</a:t>
            </a:r>
          </a:p>
        </p:txBody>
      </p:sp>
      <p:sp>
        <p:nvSpPr>
          <p:cNvPr id="13" name="Title Placeholder 1">
            <a:extLst>
              <a:ext uri="{FF2B5EF4-FFF2-40B4-BE49-F238E27FC236}">
                <a16:creationId xmlns:a16="http://schemas.microsoft.com/office/drawing/2014/main" id="{B33C2647-05D6-0F44-9218-9A454AE01A2A}"/>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lvl1pPr>
              <a:defRPr>
                <a:solidFill>
                  <a:schemeClr val="bg1"/>
                </a:solidFill>
              </a:defRPr>
            </a:lvl1pPr>
          </a:lstStyle>
          <a:p>
            <a:r>
              <a:rPr lang="en-US" noProof="0"/>
              <a:t>Click to edit Master title style</a:t>
            </a:r>
          </a:p>
        </p:txBody>
      </p:sp>
      <p:sp>
        <p:nvSpPr>
          <p:cNvPr id="15" name="Text Placeholder 4">
            <a:extLst>
              <a:ext uri="{FF2B5EF4-FFF2-40B4-BE49-F238E27FC236}">
                <a16:creationId xmlns:a16="http://schemas.microsoft.com/office/drawing/2014/main" id="{D9D54F89-B56E-E943-9A3E-84F79DBDDBB0}"/>
              </a:ext>
            </a:extLst>
          </p:cNvPr>
          <p:cNvSpPr>
            <a:spLocks noGrp="1"/>
          </p:cNvSpPr>
          <p:nvPr>
            <p:ph type="body" sz="quarter" idx="15" hasCustomPrompt="1"/>
          </p:nvPr>
        </p:nvSpPr>
        <p:spPr>
          <a:xfrm>
            <a:off x="469900" y="351128"/>
            <a:ext cx="11252200" cy="173038"/>
          </a:xfrm>
        </p:spPr>
        <p:txBody>
          <a:bodyPr anchor="b"/>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380844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428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 Image Title, Subhea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2F89A63-7158-41FE-8F66-D8007A297D72}"/>
              </a:ext>
            </a:extLst>
          </p:cNvPr>
          <p:cNvSpPr>
            <a:spLocks noGrp="1"/>
          </p:cNvSpPr>
          <p:nvPr>
            <p:ph type="pic" sz="quarter" idx="10"/>
          </p:nvPr>
        </p:nvSpPr>
        <p:spPr>
          <a:xfrm>
            <a:off x="-1" y="0"/>
            <a:ext cx="4278313" cy="6858000"/>
          </a:xfrm>
        </p:spPr>
        <p:txBody>
          <a:bodyPr/>
          <a:lstStyle/>
          <a:p>
            <a:r>
              <a:rPr lang="en-US"/>
              <a:t>Click icon to add picture</a:t>
            </a:r>
          </a:p>
        </p:txBody>
      </p:sp>
      <p:sp>
        <p:nvSpPr>
          <p:cNvPr id="12" name="Text Placeholder 8">
            <a:extLst>
              <a:ext uri="{FF2B5EF4-FFF2-40B4-BE49-F238E27FC236}">
                <a16:creationId xmlns:a16="http://schemas.microsoft.com/office/drawing/2014/main" id="{557E889A-2B4E-6943-9880-42F95E9FDDDA}"/>
              </a:ext>
            </a:extLst>
          </p:cNvPr>
          <p:cNvSpPr>
            <a:spLocks noGrp="1"/>
          </p:cNvSpPr>
          <p:nvPr>
            <p:ph type="body" sz="quarter" idx="14"/>
          </p:nvPr>
        </p:nvSpPr>
        <p:spPr>
          <a:xfrm>
            <a:off x="4798060" y="1020129"/>
            <a:ext cx="6924040" cy="392111"/>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13" name="Title Placeholder 1">
            <a:extLst>
              <a:ext uri="{FF2B5EF4-FFF2-40B4-BE49-F238E27FC236}">
                <a16:creationId xmlns:a16="http://schemas.microsoft.com/office/drawing/2014/main" id="{3387087B-BF3A-3A43-B143-F2546DE13F5B}"/>
              </a:ext>
            </a:extLst>
          </p:cNvPr>
          <p:cNvSpPr>
            <a:spLocks noGrp="1"/>
          </p:cNvSpPr>
          <p:nvPr>
            <p:ph type="title"/>
          </p:nvPr>
        </p:nvSpPr>
        <p:spPr bwMode="gray">
          <a:xfrm>
            <a:off x="4798060" y="565723"/>
            <a:ext cx="692404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53586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 Image 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2F89A63-7158-41FE-8F66-D8007A297D72}"/>
              </a:ext>
            </a:extLst>
          </p:cNvPr>
          <p:cNvSpPr>
            <a:spLocks noGrp="1"/>
          </p:cNvSpPr>
          <p:nvPr>
            <p:ph type="pic" sz="quarter" idx="10"/>
          </p:nvPr>
        </p:nvSpPr>
        <p:spPr>
          <a:xfrm>
            <a:off x="-1" y="0"/>
            <a:ext cx="4278313" cy="6858000"/>
          </a:xfrm>
        </p:spPr>
        <p:txBody>
          <a:bodyPr/>
          <a:lstStyle/>
          <a:p>
            <a:r>
              <a:rPr lang="en-US"/>
              <a:t>Click icon to add picture</a:t>
            </a:r>
          </a:p>
        </p:txBody>
      </p:sp>
    </p:spTree>
    <p:extLst>
      <p:ext uri="{BB962C8B-B14F-4D97-AF65-F5344CB8AC3E}">
        <p14:creationId xmlns:p14="http://schemas.microsoft.com/office/powerpoint/2010/main" val="1137425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T_Water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492070" y="632176"/>
            <a:ext cx="9893143" cy="719176"/>
          </a:xfrm>
        </p:spPr>
        <p:txBody>
          <a:bodyPr vert="horz" lIns="0" tIns="0" rIns="0" bIns="0" rtlCol="0" anchor="t" anchorCtr="0">
            <a:noAutofit/>
          </a:bodyPr>
          <a:lstStyle>
            <a:lvl1pPr>
              <a:lnSpc>
                <a:spcPct val="100000"/>
              </a:lnSpc>
              <a:defRPr lang="en-US" sz="24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492375" y="1213899"/>
            <a:ext cx="9892838"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492641" y="343794"/>
            <a:ext cx="3355848" cy="203200"/>
          </a:xfrm>
        </p:spPr>
        <p:txBody>
          <a:bodyPr vert="horz" lIns="0" tIns="0" rIns="0" bIns="0" rtlCol="0" anchor="ctr">
            <a:noAutofit/>
          </a:bodyPr>
          <a:lstStyle>
            <a:lvl1pPr marL="0" indent="0">
              <a:buNone/>
              <a:defRPr lang="en-US" sz="900" b="1" kern="0" cap="all" spc="250" baseline="0" dirty="0">
                <a:solidFill>
                  <a:schemeClr val="accent6">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115052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1/3 No Panel">
    <p:spTree>
      <p:nvGrpSpPr>
        <p:cNvPr id="1" name=""/>
        <p:cNvGrpSpPr/>
        <p:nvPr/>
      </p:nvGrpSpPr>
      <p:grpSpPr>
        <a:xfrm>
          <a:off x="0" y="0"/>
          <a:ext cx="0" cy="0"/>
          <a:chOff x="0" y="0"/>
          <a:chExt cx="0" cy="0"/>
        </a:xfrm>
      </p:grpSpPr>
      <p:sp>
        <p:nvSpPr>
          <p:cNvPr id="2" name="Title 1"/>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tx1"/>
                </a:solidFill>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42199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Black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userDrawn="1"/>
        </p:nvSpPr>
        <p:spPr bwMode="gray">
          <a:xfrm>
            <a:off x="0" y="0"/>
            <a:ext cx="4278313" cy="685800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8749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 Teal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userDrawn="1"/>
        </p:nvSpPr>
        <p:spPr bwMode="gray">
          <a:xfrm>
            <a:off x="0" y="0"/>
            <a:ext cx="4278313" cy="6858000"/>
          </a:xfrm>
          <a:prstGeom prst="rect">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51AE6C69-C9F2-1844-8ED5-33B14D770F41}"/>
              </a:ext>
            </a:extLst>
          </p:cNvPr>
          <p:cNvSpPr>
            <a:spLocks noGrp="1"/>
          </p:cNvSpPr>
          <p:nvPr>
            <p:ph type="title"/>
          </p:nvPr>
        </p:nvSpPr>
        <p:spPr>
          <a:xfrm>
            <a:off x="469900" y="804672"/>
            <a:ext cx="3627438" cy="896112"/>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F45CC406-52D4-0544-88D9-96309627E873}"/>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223131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 Blue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userDrawn="1"/>
        </p:nvSpPr>
        <p:spPr bwMode="gray">
          <a:xfrm>
            <a:off x="0" y="0"/>
            <a:ext cx="4278313" cy="685800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E434C6DD-FF38-5742-8DC5-D2E59B767AF7}"/>
              </a:ext>
            </a:extLst>
          </p:cNvPr>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FA0DECF8-FAA2-DC42-B5A2-E0FD5856E5BE}"/>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51265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 Navy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userDrawn="1"/>
        </p:nvSpPr>
        <p:spPr bwMode="gray">
          <a:xfrm>
            <a:off x="0" y="0"/>
            <a:ext cx="4278313" cy="6858000"/>
          </a:xfrm>
          <a:prstGeom prst="rect">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9AC26BC7-4BA6-7F4C-9340-B434A5D456F7}"/>
              </a:ext>
            </a:extLst>
          </p:cNvPr>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7DE92065-1A2A-9E46-A2D5-0FC3FB3454CF}"/>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093751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 Green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userDrawn="1"/>
        </p:nvSpPr>
        <p:spPr bwMode="gray">
          <a:xfrm>
            <a:off x="0" y="0"/>
            <a:ext cx="4278313" cy="685800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27751025-54BE-494B-8860-D9C91684F749}"/>
              </a:ext>
            </a:extLst>
          </p:cNvPr>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2CC69A61-1D8A-734D-A9CB-C0ED459EB1B2}"/>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214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1/3 Black">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7915275"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7915274" y="1"/>
            <a:ext cx="4276725" cy="6857998"/>
          </a:xfrm>
          <a:solidFill>
            <a:schemeClr val="tx1"/>
          </a:solidFill>
        </p:spPr>
        <p:txBody>
          <a:bodyPr vert="horz" lIns="365760" tIns="365760" rIns="365760" bIns="2926080" rtlCol="0" anchor="b" anchorCtr="0">
            <a:noAutofit/>
          </a:bodyPr>
          <a:lstStyle>
            <a:lvl1pPr>
              <a:lnSpc>
                <a:spcPct val="90000"/>
              </a:lnSpc>
              <a:defRPr lang="en-US" sz="3600" b="0" baseline="0" dirty="0">
                <a:solidFill>
                  <a:schemeClr val="bg1"/>
                </a:solidFill>
                <a:latin typeface="+mj-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7915275" y="4114800"/>
            <a:ext cx="4276725" cy="2743199"/>
          </a:xfrm>
        </p:spPr>
        <p:txBody>
          <a:bodyPr vert="horz" lIns="365760" tIns="0" rIns="365760" bIns="0" rtlCol="0">
            <a:noAutofit/>
          </a:bodyPr>
          <a:lstStyle>
            <a:lvl1pPr marL="0" indent="0">
              <a:buNone/>
              <a:defRPr lang="en-US" sz="1800" baseline="0" dirty="0">
                <a:solidFill>
                  <a:schemeClr val="bg1"/>
                </a:solidFill>
              </a:defRPr>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12295739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ase Study ">
    <p:spTree>
      <p:nvGrpSpPr>
        <p:cNvPr id="1" name=""/>
        <p:cNvGrpSpPr/>
        <p:nvPr/>
      </p:nvGrpSpPr>
      <p:grpSpPr>
        <a:xfrm>
          <a:off x="0" y="0"/>
          <a:ext cx="0" cy="0"/>
          <a:chOff x="0" y="0"/>
          <a:chExt cx="0" cy="0"/>
        </a:xfrm>
      </p:grpSpPr>
      <p:sp>
        <p:nvSpPr>
          <p:cNvPr id="40" name="Picture Placeholder 2"/>
          <p:cNvSpPr>
            <a:spLocks noGrp="1"/>
          </p:cNvSpPr>
          <p:nvPr>
            <p:ph type="pic" sz="quarter" idx="17" hasCustomPrompt="1"/>
          </p:nvPr>
        </p:nvSpPr>
        <p:spPr>
          <a:xfrm>
            <a:off x="0" y="0"/>
            <a:ext cx="4589463" cy="6858000"/>
          </a:xfrm>
          <a:prstGeom prst="rect">
            <a:avLst/>
          </a:prstGeom>
          <a:ln>
            <a:noFill/>
          </a:ln>
        </p:spPr>
        <p:txBody>
          <a:bodyPr lIns="1554480" tIns="2743200"/>
          <a:lstStyle>
            <a:lvl1pPr marL="0" indent="0">
              <a:spcBef>
                <a:spcPts val="3200"/>
              </a:spcBef>
              <a:buNone/>
              <a:defRPr sz="1800" b="1" spc="300"/>
            </a:lvl1pPr>
          </a:lstStyle>
          <a:p>
            <a:r>
              <a:rPr lang="en-US"/>
              <a:t>PICTURE</a:t>
            </a:r>
          </a:p>
        </p:txBody>
      </p:sp>
      <p:sp>
        <p:nvSpPr>
          <p:cNvPr id="41" name="Text Placeholder 4"/>
          <p:cNvSpPr>
            <a:spLocks noGrp="1"/>
          </p:cNvSpPr>
          <p:nvPr>
            <p:ph type="body" sz="quarter" idx="18" hasCustomPrompt="1"/>
          </p:nvPr>
        </p:nvSpPr>
        <p:spPr>
          <a:xfrm>
            <a:off x="5402264" y="1264981"/>
            <a:ext cx="5400416" cy="439737"/>
          </a:xfrm>
          <a:prstGeom prst="rect">
            <a:avLst/>
          </a:prstGeom>
        </p:spPr>
        <p:txBody>
          <a:bodyPr anchor="b" anchorCtr="0"/>
          <a:lstStyle>
            <a:lvl1pPr marL="0" indent="0">
              <a:lnSpc>
                <a:spcPct val="90000"/>
              </a:lnSpc>
              <a:spcBef>
                <a:spcPts val="0"/>
              </a:spcBef>
              <a:buNone/>
              <a:defRPr sz="2800">
                <a:latin typeface="+mj-lt"/>
              </a:defRPr>
            </a:lvl1pPr>
          </a:lstStyle>
          <a:p>
            <a:pPr lvl="0"/>
            <a:r>
              <a:rPr lang="en-US"/>
              <a:t>2-5 Word Tagline</a:t>
            </a:r>
          </a:p>
        </p:txBody>
      </p:sp>
      <p:sp>
        <p:nvSpPr>
          <p:cNvPr id="88" name="Text Placeholder 116"/>
          <p:cNvSpPr>
            <a:spLocks noGrp="1"/>
          </p:cNvSpPr>
          <p:nvPr>
            <p:ph type="body" sz="quarter" idx="25" hasCustomPrompt="1"/>
          </p:nvPr>
        </p:nvSpPr>
        <p:spPr>
          <a:xfrm>
            <a:off x="5402263" y="3498179"/>
            <a:ext cx="3462337" cy="219678"/>
          </a:xfrm>
          <a:prstGeom prst="rect">
            <a:avLst/>
          </a:prstGeom>
        </p:spPr>
        <p:txBody>
          <a:bodyPr/>
          <a:lstStyle>
            <a:lvl1pPr marL="0" indent="0">
              <a:buNone/>
              <a:defRPr sz="1000" b="1" spc="0"/>
            </a:lvl1pPr>
          </a:lstStyle>
          <a:p>
            <a:r>
              <a:rPr lang="en-US"/>
              <a:t>Solution</a:t>
            </a:r>
          </a:p>
        </p:txBody>
      </p:sp>
      <p:sp>
        <p:nvSpPr>
          <p:cNvPr id="89" name="Text Placeholder 117"/>
          <p:cNvSpPr>
            <a:spLocks noGrp="1"/>
          </p:cNvSpPr>
          <p:nvPr>
            <p:ph type="body" sz="quarter" idx="26" hasCustomPrompt="1"/>
          </p:nvPr>
        </p:nvSpPr>
        <p:spPr>
          <a:xfrm>
            <a:off x="5400674" y="4952456"/>
            <a:ext cx="3463925" cy="208097"/>
          </a:xfrm>
          <a:prstGeom prst="rect">
            <a:avLst/>
          </a:prstGeom>
        </p:spPr>
        <p:txBody>
          <a:bodyPr/>
          <a:lstStyle>
            <a:lvl1pPr marL="0" indent="0">
              <a:buNone/>
              <a:defRPr sz="1000" b="1" spc="0"/>
            </a:lvl1pPr>
          </a:lstStyle>
          <a:p>
            <a:r>
              <a:rPr lang="en-US"/>
              <a:t>Impact</a:t>
            </a:r>
          </a:p>
        </p:txBody>
      </p:sp>
      <p:sp>
        <p:nvSpPr>
          <p:cNvPr id="90" name="Text Placeholder 121"/>
          <p:cNvSpPr>
            <a:spLocks noGrp="1"/>
          </p:cNvSpPr>
          <p:nvPr>
            <p:ph type="body" sz="quarter" idx="31" hasCustomPrompt="1"/>
          </p:nvPr>
        </p:nvSpPr>
        <p:spPr>
          <a:xfrm>
            <a:off x="5400675" y="2051475"/>
            <a:ext cx="3463925" cy="228600"/>
          </a:xfrm>
          <a:prstGeom prst="rect">
            <a:avLst/>
          </a:prstGeom>
        </p:spPr>
        <p:txBody>
          <a:bodyPr/>
          <a:lstStyle>
            <a:lvl1pPr marL="0" indent="0">
              <a:buNone/>
              <a:defRPr sz="1000" b="1" spc="0"/>
            </a:lvl1pPr>
          </a:lstStyle>
          <a:p>
            <a:r>
              <a:rPr lang="en-US"/>
              <a:t>Issue</a:t>
            </a:r>
          </a:p>
        </p:txBody>
      </p:sp>
      <p:sp>
        <p:nvSpPr>
          <p:cNvPr id="3" name="Text Placeholder 2"/>
          <p:cNvSpPr>
            <a:spLocks noGrp="1"/>
          </p:cNvSpPr>
          <p:nvPr>
            <p:ph type="body" sz="quarter" idx="39" hasCustomPrompt="1"/>
          </p:nvPr>
        </p:nvSpPr>
        <p:spPr>
          <a:xfrm>
            <a:off x="5400675" y="2280075"/>
            <a:ext cx="5402005" cy="967957"/>
          </a:xfrm>
          <a:prstGeom prst="rect">
            <a:avLst/>
          </a:prstGeom>
        </p:spPr>
        <p:txBody>
          <a:bodyPr wrap="square" bIns="182880">
            <a:spAutoFit/>
          </a:bodyPr>
          <a:lstStyle>
            <a:lvl1pPr marL="0" indent="0">
              <a:lnSpc>
                <a:spcPct val="130000"/>
              </a:lnSpc>
              <a:buNone/>
              <a:defRPr lang="en-US" sz="1000" b="0" i="0" smtClean="0">
                <a:effectLst/>
              </a:defRPr>
            </a:lvl1pPr>
            <a:lvl2pPr marL="457200" indent="0">
              <a:lnSpc>
                <a:spcPct val="130000"/>
              </a:lnSpc>
              <a:buNone/>
              <a:defRPr sz="800"/>
            </a:lvl2pPr>
            <a:lvl3pPr marL="914400" indent="0">
              <a:lnSpc>
                <a:spcPct val="130000"/>
              </a:lnSpc>
              <a:buNone/>
              <a:defRPr sz="800"/>
            </a:lvl3pPr>
            <a:lvl4pPr marL="1371600" indent="0">
              <a:lnSpc>
                <a:spcPct val="130000"/>
              </a:lnSpc>
              <a:buNone/>
              <a:defRPr sz="800"/>
            </a:lvl4pPr>
            <a:lvl5pPr marL="1828800" indent="0">
              <a:lnSpc>
                <a:spcPct val="130000"/>
              </a:lnSpc>
              <a:buNone/>
              <a:defRPr sz="800"/>
            </a:lvl5pPr>
          </a:lstStyle>
          <a:p>
            <a:pPr lvl="0"/>
            <a:r>
              <a:rPr lang="en-US" b="0" i="0">
                <a:solidFill>
                  <a:srgbClr val="000000"/>
                </a:solidFill>
                <a:effectLst/>
                <a:latin typeface="Open Sans" panose="020B0606030504020204" pitchFamily="34" charset="0"/>
              </a:rPr>
              <a:t>Nam libero tempore, cum </a:t>
            </a:r>
            <a:r>
              <a:rPr lang="en-US" b="0" i="0" err="1">
                <a:solidFill>
                  <a:srgbClr val="000000"/>
                </a:solidFill>
                <a:effectLst/>
                <a:latin typeface="Open Sans" panose="020B0606030504020204" pitchFamily="34" charset="0"/>
              </a:rPr>
              <a:t>soluta</a:t>
            </a:r>
            <a:r>
              <a:rPr lang="en-US" b="0" i="0">
                <a:solidFill>
                  <a:srgbClr val="000000"/>
                </a:solidFill>
                <a:effectLst/>
                <a:latin typeface="Open Sans" panose="020B0606030504020204" pitchFamily="34" charset="0"/>
              </a:rPr>
              <a:t> nobis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eligendi</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optio</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cumque</a:t>
            </a:r>
            <a:r>
              <a:rPr lang="en-US" b="0" i="0">
                <a:solidFill>
                  <a:srgbClr val="000000"/>
                </a:solidFill>
                <a:effectLst/>
                <a:latin typeface="Open Sans" panose="020B0606030504020204" pitchFamily="34" charset="0"/>
              </a:rPr>
              <a:t> nihil </a:t>
            </a:r>
            <a:r>
              <a:rPr lang="en-US" b="0" i="0" err="1">
                <a:solidFill>
                  <a:srgbClr val="000000"/>
                </a:solidFill>
                <a:effectLst/>
                <a:latin typeface="Open Sans" panose="020B0606030504020204" pitchFamily="34" charset="0"/>
              </a:rPr>
              <a:t>impedit</a:t>
            </a:r>
            <a:r>
              <a:rPr lang="en-US" b="0" i="0">
                <a:solidFill>
                  <a:srgbClr val="000000"/>
                </a:solidFill>
                <a:effectLst/>
                <a:latin typeface="Open Sans" panose="020B0606030504020204" pitchFamily="34" charset="0"/>
              </a:rPr>
              <a:t> quo minus id quod </a:t>
            </a:r>
            <a:r>
              <a:rPr lang="en-US" b="0" i="0" err="1">
                <a:solidFill>
                  <a:srgbClr val="000000"/>
                </a:solidFill>
                <a:effectLst/>
                <a:latin typeface="Open Sans" panose="020B0606030504020204" pitchFamily="34" charset="0"/>
              </a:rPr>
              <a:t>maxime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placeat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facere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possimus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voluptas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assumenda</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dolor </a:t>
            </a:r>
            <a:r>
              <a:rPr lang="en-US" b="0" i="0" err="1">
                <a:solidFill>
                  <a:srgbClr val="000000"/>
                </a:solidFill>
                <a:effectLst/>
                <a:latin typeface="Open Sans" panose="020B0606030504020204" pitchFamily="34" charset="0"/>
              </a:rPr>
              <a:t>repellendus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autem</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quibusdam</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officiis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debitis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rerum </a:t>
            </a:r>
            <a:r>
              <a:rPr lang="en-US" b="0" i="0" err="1">
                <a:solidFill>
                  <a:srgbClr val="000000"/>
                </a:solidFill>
                <a:effectLst/>
                <a:latin typeface="Open Sans" panose="020B0606030504020204" pitchFamily="34" charset="0"/>
              </a:rPr>
              <a:t>necessitatibus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saepe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eveniet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voluptates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repudiandae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sint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molestiae</a:t>
            </a:r>
            <a:r>
              <a:rPr lang="en-US" b="0" i="0">
                <a:solidFill>
                  <a:srgbClr val="000000"/>
                </a:solidFill>
                <a:effectLst/>
                <a:latin typeface="Open Sans" panose="020B0606030504020204" pitchFamily="34" charset="0"/>
              </a:rPr>
              <a:t> non </a:t>
            </a:r>
            <a:r>
              <a:rPr lang="en-US" b="0" i="0" err="1">
                <a:solidFill>
                  <a:srgbClr val="000000"/>
                </a:solidFill>
                <a:effectLst/>
                <a:latin typeface="Open Sans" panose="020B0606030504020204" pitchFamily="34" charset="0"/>
              </a:rPr>
              <a:t>recusandae</a:t>
            </a:r>
            <a:r>
              <a:rPr lang="en-US" b="0" i="0">
                <a:solidFill>
                  <a:srgbClr val="000000"/>
                </a:solidFill>
                <a:effectLst/>
                <a:latin typeface="Open Sans" panose="020B0606030504020204" pitchFamily="34" charset="0"/>
              </a:rPr>
              <a:t>. </a:t>
            </a:r>
            <a:endParaRPr lang="en-US"/>
          </a:p>
        </p:txBody>
      </p:sp>
      <p:sp>
        <p:nvSpPr>
          <p:cNvPr id="15" name="Text Placeholder 2"/>
          <p:cNvSpPr>
            <a:spLocks noGrp="1"/>
          </p:cNvSpPr>
          <p:nvPr>
            <p:ph type="body" sz="quarter" idx="40" hasCustomPrompt="1"/>
          </p:nvPr>
        </p:nvSpPr>
        <p:spPr>
          <a:xfrm>
            <a:off x="5400675" y="3732176"/>
            <a:ext cx="5402005" cy="967957"/>
          </a:xfrm>
          <a:prstGeom prst="rect">
            <a:avLst/>
          </a:prstGeom>
        </p:spPr>
        <p:txBody>
          <a:bodyPr wrap="square" bIns="182880">
            <a:spAutoFit/>
          </a:bodyPr>
          <a:lstStyle>
            <a:lvl1pPr marL="0" indent="0">
              <a:lnSpc>
                <a:spcPct val="130000"/>
              </a:lnSpc>
              <a:buNone/>
              <a:defRPr sz="1000"/>
            </a:lvl1pPr>
            <a:lvl2pPr marL="457200" indent="0">
              <a:lnSpc>
                <a:spcPct val="130000"/>
              </a:lnSpc>
              <a:buNone/>
              <a:defRPr sz="800"/>
            </a:lvl2pPr>
            <a:lvl3pPr marL="914400" indent="0">
              <a:lnSpc>
                <a:spcPct val="130000"/>
              </a:lnSpc>
              <a:buNone/>
              <a:defRPr sz="800"/>
            </a:lvl3pPr>
            <a:lvl4pPr marL="1371600" indent="0">
              <a:lnSpc>
                <a:spcPct val="130000"/>
              </a:lnSpc>
              <a:buNone/>
              <a:defRPr sz="800"/>
            </a:lvl4pPr>
            <a:lvl5pPr marL="1828800" indent="0">
              <a:lnSpc>
                <a:spcPct val="130000"/>
              </a:lnSpc>
              <a:buNone/>
              <a:defRPr sz="800"/>
            </a:lvl5pPr>
          </a:lstStyle>
          <a:p>
            <a:pPr lvl="0"/>
            <a:r>
              <a:rPr lang="en-US" b="0" i="0">
                <a:solidFill>
                  <a:srgbClr val="000000"/>
                </a:solidFill>
                <a:effectLst/>
                <a:latin typeface="Open Sans" panose="020B0606030504020204" pitchFamily="34" charset="0"/>
              </a:rPr>
              <a:t>Nam libero tempore, cum </a:t>
            </a:r>
            <a:r>
              <a:rPr lang="en-US" b="0" i="0" err="1">
                <a:solidFill>
                  <a:srgbClr val="000000"/>
                </a:solidFill>
                <a:effectLst/>
                <a:latin typeface="Open Sans" panose="020B0606030504020204" pitchFamily="34" charset="0"/>
              </a:rPr>
              <a:t>soluta</a:t>
            </a:r>
            <a:r>
              <a:rPr lang="en-US" b="0" i="0">
                <a:solidFill>
                  <a:srgbClr val="000000"/>
                </a:solidFill>
                <a:effectLst/>
                <a:latin typeface="Open Sans" panose="020B0606030504020204" pitchFamily="34" charset="0"/>
              </a:rPr>
              <a:t> nobis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eligendi</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optio</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cumque</a:t>
            </a:r>
            <a:r>
              <a:rPr lang="en-US" b="0" i="0">
                <a:solidFill>
                  <a:srgbClr val="000000"/>
                </a:solidFill>
                <a:effectLst/>
                <a:latin typeface="Open Sans" panose="020B0606030504020204" pitchFamily="34" charset="0"/>
              </a:rPr>
              <a:t> nihil </a:t>
            </a:r>
            <a:r>
              <a:rPr lang="en-US" b="0" i="0" err="1">
                <a:solidFill>
                  <a:srgbClr val="000000"/>
                </a:solidFill>
                <a:effectLst/>
                <a:latin typeface="Open Sans" panose="020B0606030504020204" pitchFamily="34" charset="0"/>
              </a:rPr>
              <a:t>impedit</a:t>
            </a:r>
            <a:r>
              <a:rPr lang="en-US" b="0" i="0">
                <a:solidFill>
                  <a:srgbClr val="000000"/>
                </a:solidFill>
                <a:effectLst/>
                <a:latin typeface="Open Sans" panose="020B0606030504020204" pitchFamily="34" charset="0"/>
              </a:rPr>
              <a:t> quo minus id quod </a:t>
            </a:r>
            <a:r>
              <a:rPr lang="en-US" b="0" i="0" err="1">
                <a:solidFill>
                  <a:srgbClr val="000000"/>
                </a:solidFill>
                <a:effectLst/>
                <a:latin typeface="Open Sans" panose="020B0606030504020204" pitchFamily="34" charset="0"/>
              </a:rPr>
              <a:t>maxime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placeat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facere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possimus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voluptas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assumenda</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dolor </a:t>
            </a:r>
            <a:r>
              <a:rPr lang="en-US" b="0" i="0" err="1">
                <a:solidFill>
                  <a:srgbClr val="000000"/>
                </a:solidFill>
                <a:effectLst/>
                <a:latin typeface="Open Sans" panose="020B0606030504020204" pitchFamily="34" charset="0"/>
              </a:rPr>
              <a:t>repellendus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autem</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quibusdam</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officiis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debitis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rerum </a:t>
            </a:r>
            <a:r>
              <a:rPr lang="en-US" b="0" i="0" err="1">
                <a:solidFill>
                  <a:srgbClr val="000000"/>
                </a:solidFill>
                <a:effectLst/>
                <a:latin typeface="Open Sans" panose="020B0606030504020204" pitchFamily="34" charset="0"/>
              </a:rPr>
              <a:t>necessitatibus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saepe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eveniet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voluptates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repudiandae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sint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molestiae</a:t>
            </a:r>
            <a:r>
              <a:rPr lang="en-US" b="0" i="0">
                <a:solidFill>
                  <a:srgbClr val="000000"/>
                </a:solidFill>
                <a:effectLst/>
                <a:latin typeface="Open Sans" panose="020B0606030504020204" pitchFamily="34" charset="0"/>
              </a:rPr>
              <a:t> non </a:t>
            </a:r>
            <a:r>
              <a:rPr lang="en-US" b="0" i="0" err="1">
                <a:solidFill>
                  <a:srgbClr val="000000"/>
                </a:solidFill>
                <a:effectLst/>
                <a:latin typeface="Open Sans" panose="020B0606030504020204" pitchFamily="34" charset="0"/>
              </a:rPr>
              <a:t>recusandae</a:t>
            </a:r>
            <a:r>
              <a:rPr lang="en-US" b="0" i="0">
                <a:solidFill>
                  <a:srgbClr val="000000"/>
                </a:solidFill>
                <a:effectLst/>
                <a:latin typeface="Open Sans" panose="020B0606030504020204" pitchFamily="34" charset="0"/>
              </a:rPr>
              <a:t>. </a:t>
            </a:r>
            <a:endParaRPr lang="en-US"/>
          </a:p>
        </p:txBody>
      </p:sp>
      <p:sp>
        <p:nvSpPr>
          <p:cNvPr id="19" name="Text Placeholder 2"/>
          <p:cNvSpPr>
            <a:spLocks noGrp="1"/>
          </p:cNvSpPr>
          <p:nvPr>
            <p:ph type="body" sz="quarter" idx="41" hasCustomPrompt="1"/>
          </p:nvPr>
        </p:nvSpPr>
        <p:spPr>
          <a:xfrm>
            <a:off x="5400675" y="5160553"/>
            <a:ext cx="5402005" cy="967957"/>
          </a:xfrm>
          <a:prstGeom prst="rect">
            <a:avLst/>
          </a:prstGeom>
        </p:spPr>
        <p:txBody>
          <a:bodyPr wrap="square" bIns="182880">
            <a:spAutoFit/>
          </a:bodyPr>
          <a:lstStyle>
            <a:lvl1pPr marL="0" indent="0">
              <a:lnSpc>
                <a:spcPct val="130000"/>
              </a:lnSpc>
              <a:buNone/>
              <a:defRPr sz="1000"/>
            </a:lvl1pPr>
            <a:lvl2pPr marL="457200" indent="0">
              <a:lnSpc>
                <a:spcPct val="130000"/>
              </a:lnSpc>
              <a:buNone/>
              <a:defRPr sz="800"/>
            </a:lvl2pPr>
            <a:lvl3pPr marL="914400" indent="0">
              <a:lnSpc>
                <a:spcPct val="130000"/>
              </a:lnSpc>
              <a:buNone/>
              <a:defRPr sz="800"/>
            </a:lvl3pPr>
            <a:lvl4pPr marL="1371600" indent="0">
              <a:lnSpc>
                <a:spcPct val="130000"/>
              </a:lnSpc>
              <a:buNone/>
              <a:defRPr sz="800"/>
            </a:lvl4pPr>
            <a:lvl5pPr marL="1828800" indent="0">
              <a:lnSpc>
                <a:spcPct val="130000"/>
              </a:lnSpc>
              <a:buNone/>
              <a:defRPr sz="800"/>
            </a:lvl5pPr>
          </a:lstStyle>
          <a:p>
            <a:pPr lvl="0"/>
            <a:r>
              <a:rPr lang="en-US" b="0" i="0">
                <a:solidFill>
                  <a:srgbClr val="000000"/>
                </a:solidFill>
                <a:effectLst/>
                <a:latin typeface="Open Sans" panose="020B0606030504020204" pitchFamily="34" charset="0"/>
              </a:rPr>
              <a:t>Nam libero tempore, cum </a:t>
            </a:r>
            <a:r>
              <a:rPr lang="en-US" b="0" i="0" err="1">
                <a:solidFill>
                  <a:srgbClr val="000000"/>
                </a:solidFill>
                <a:effectLst/>
                <a:latin typeface="Open Sans" panose="020B0606030504020204" pitchFamily="34" charset="0"/>
              </a:rPr>
              <a:t>soluta</a:t>
            </a:r>
            <a:r>
              <a:rPr lang="en-US" b="0" i="0">
                <a:solidFill>
                  <a:srgbClr val="000000"/>
                </a:solidFill>
                <a:effectLst/>
                <a:latin typeface="Open Sans" panose="020B0606030504020204" pitchFamily="34" charset="0"/>
              </a:rPr>
              <a:t> nobis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eligendi</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optio</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cumque</a:t>
            </a:r>
            <a:r>
              <a:rPr lang="en-US" b="0" i="0">
                <a:solidFill>
                  <a:srgbClr val="000000"/>
                </a:solidFill>
                <a:effectLst/>
                <a:latin typeface="Open Sans" panose="020B0606030504020204" pitchFamily="34" charset="0"/>
              </a:rPr>
              <a:t> nihil </a:t>
            </a:r>
            <a:r>
              <a:rPr lang="en-US" b="0" i="0" err="1">
                <a:solidFill>
                  <a:srgbClr val="000000"/>
                </a:solidFill>
                <a:effectLst/>
                <a:latin typeface="Open Sans" panose="020B0606030504020204" pitchFamily="34" charset="0"/>
              </a:rPr>
              <a:t>impedit</a:t>
            </a:r>
            <a:r>
              <a:rPr lang="en-US" b="0" i="0">
                <a:solidFill>
                  <a:srgbClr val="000000"/>
                </a:solidFill>
                <a:effectLst/>
                <a:latin typeface="Open Sans" panose="020B0606030504020204" pitchFamily="34" charset="0"/>
              </a:rPr>
              <a:t> quo minus id quod </a:t>
            </a:r>
            <a:r>
              <a:rPr lang="en-US" b="0" i="0" err="1">
                <a:solidFill>
                  <a:srgbClr val="000000"/>
                </a:solidFill>
                <a:effectLst/>
                <a:latin typeface="Open Sans" panose="020B0606030504020204" pitchFamily="34" charset="0"/>
              </a:rPr>
              <a:t>maxime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placeat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facere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possimus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voluptas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assumenda</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dolor </a:t>
            </a:r>
            <a:r>
              <a:rPr lang="en-US" b="0" i="0" err="1">
                <a:solidFill>
                  <a:srgbClr val="000000"/>
                </a:solidFill>
                <a:effectLst/>
                <a:latin typeface="Open Sans" panose="020B0606030504020204" pitchFamily="34" charset="0"/>
              </a:rPr>
              <a:t>repellendus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autem</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quibusdam</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officiis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debitis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rerum </a:t>
            </a:r>
            <a:r>
              <a:rPr lang="en-US" b="0" i="0" err="1">
                <a:solidFill>
                  <a:srgbClr val="000000"/>
                </a:solidFill>
                <a:effectLst/>
                <a:latin typeface="Open Sans" panose="020B0606030504020204" pitchFamily="34" charset="0"/>
              </a:rPr>
              <a:t>necessitatibus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saepe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eveniet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voluptates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repudiandae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sint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molestiae</a:t>
            </a:r>
            <a:r>
              <a:rPr lang="en-US" b="0" i="0">
                <a:solidFill>
                  <a:srgbClr val="000000"/>
                </a:solidFill>
                <a:effectLst/>
                <a:latin typeface="Open Sans" panose="020B0606030504020204" pitchFamily="34" charset="0"/>
              </a:rPr>
              <a:t> non </a:t>
            </a:r>
            <a:r>
              <a:rPr lang="en-US" b="0" i="0" err="1">
                <a:solidFill>
                  <a:srgbClr val="000000"/>
                </a:solidFill>
                <a:effectLst/>
                <a:latin typeface="Open Sans" panose="020B0606030504020204" pitchFamily="34" charset="0"/>
              </a:rPr>
              <a:t>recusandae</a:t>
            </a:r>
            <a:r>
              <a:rPr lang="en-US" b="0" i="0">
                <a:solidFill>
                  <a:srgbClr val="000000"/>
                </a:solidFill>
                <a:effectLst/>
                <a:latin typeface="Open Sans" panose="020B0606030504020204" pitchFamily="34" charset="0"/>
              </a:rPr>
              <a:t>. </a:t>
            </a:r>
            <a:endParaRPr lang="en-US"/>
          </a:p>
        </p:txBody>
      </p:sp>
    </p:spTree>
    <p:extLst>
      <p:ext uri="{BB962C8B-B14F-4D97-AF65-F5344CB8AC3E}">
        <p14:creationId xmlns:p14="http://schemas.microsoft.com/office/powerpoint/2010/main" val="153972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5472A-0A6F-4C72-B8FD-DC675B4D216F}"/>
              </a:ext>
            </a:extLst>
          </p:cNvPr>
          <p:cNvSpPr txBox="1"/>
          <p:nvPr userDrawn="1"/>
        </p:nvSpPr>
        <p:spPr>
          <a:xfrm>
            <a:off x="4278313" y="4580781"/>
            <a:ext cx="7443787" cy="144142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bg1"/>
                </a:solidFill>
                <a:effectLst/>
                <a:uLnTx/>
                <a:uFillTx/>
                <a:latin typeface="+mn-lt"/>
                <a:ea typeface="+mn-ea"/>
                <a:cs typeface="+mn-cs"/>
              </a:rPr>
              <a:t>This publication contains general information only, and none of the member firms of Deloitte </a:t>
            </a:r>
            <a:r>
              <a:rPr kumimoji="0" lang="en-US" sz="800" b="0" i="0" u="none" strike="noStrike" kern="1200" cap="none" spc="0" normalizeH="0" baseline="0" noProof="0" dirty="0" err="1">
                <a:ln>
                  <a:noFill/>
                </a:ln>
                <a:solidFill>
                  <a:schemeClr val="bg1"/>
                </a:solidFill>
                <a:effectLst/>
                <a:uLnTx/>
                <a:uFillTx/>
                <a:latin typeface="+mn-lt"/>
                <a:ea typeface="+mn-ea"/>
                <a:cs typeface="+mn-cs"/>
              </a:rPr>
              <a:t>Touche</a:t>
            </a:r>
            <a:r>
              <a:rPr kumimoji="0" lang="en-US" sz="800" b="0" i="0" u="none" strike="noStrike" kern="1200" cap="none" spc="0" normalizeH="0" baseline="0" noProof="0" dirty="0">
                <a:ln>
                  <a:noFill/>
                </a:ln>
                <a:solidFill>
                  <a:schemeClr val="bg1"/>
                </a:solidFill>
                <a:effectLst/>
                <a:uLnTx/>
                <a:uFillTx/>
                <a:latin typeface="+mn-lt"/>
                <a:ea typeface="+mn-ea"/>
                <a:cs typeface="+mn-cs"/>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bg1"/>
                </a:solidFill>
                <a:effectLst/>
                <a:uLnTx/>
                <a:uFillTx/>
                <a:latin typeface="+mn-lt"/>
                <a:ea typeface="+mn-ea"/>
                <a:cs typeface="+mn-cs"/>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the rules and regulations of public accounting.</a:t>
            </a: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bg1"/>
                </a:solidFill>
                <a:effectLst/>
                <a:uLnTx/>
                <a:uFillTx/>
                <a:latin typeface="+mn-lt"/>
                <a:ea typeface="+mn-ea"/>
                <a:cs typeface="+mn-cs"/>
              </a:rPr>
              <a:t>Copyright © 2019 Deloitte Development LLC. </a:t>
            </a:r>
            <a:br>
              <a:rPr kumimoji="0" lang="en-US" sz="800" b="0" i="0" u="none" strike="noStrike" kern="1200" cap="none" spc="0" normalizeH="0" baseline="0" noProof="0" dirty="0">
                <a:ln>
                  <a:noFill/>
                </a:ln>
                <a:solidFill>
                  <a:schemeClr val="bg1"/>
                </a:solidFill>
                <a:effectLst/>
                <a:uLnTx/>
                <a:uFillTx/>
                <a:latin typeface="+mn-lt"/>
                <a:ea typeface="+mn-ea"/>
                <a:cs typeface="+mn-cs"/>
              </a:rPr>
            </a:br>
            <a:r>
              <a:rPr kumimoji="0" lang="en-US" sz="800" b="0" i="0" u="none" strike="noStrike" kern="1200" cap="none" spc="0" normalizeH="0" baseline="0" noProof="0" dirty="0">
                <a:ln>
                  <a:noFill/>
                </a:ln>
                <a:solidFill>
                  <a:schemeClr val="bg1"/>
                </a:solidFill>
                <a:effectLst/>
                <a:uLnTx/>
                <a:uFillTx/>
                <a:latin typeface="+mn-lt"/>
                <a:ea typeface="+mn-ea"/>
                <a:cs typeface="+mn-cs"/>
              </a:rPr>
              <a:t>All rights reserved. Member of Deloitte </a:t>
            </a:r>
            <a:r>
              <a:rPr kumimoji="0" lang="en-US" sz="800" b="0" i="0" u="none" strike="noStrike" kern="1200" cap="none" spc="0" normalizeH="0" baseline="0" noProof="0" dirty="0" err="1">
                <a:ln>
                  <a:noFill/>
                </a:ln>
                <a:solidFill>
                  <a:schemeClr val="bg1"/>
                </a:solidFill>
                <a:effectLst/>
                <a:uLnTx/>
                <a:uFillTx/>
                <a:latin typeface="+mn-lt"/>
                <a:ea typeface="+mn-ea"/>
                <a:cs typeface="+mn-cs"/>
              </a:rPr>
              <a:t>Touche</a:t>
            </a:r>
            <a:r>
              <a:rPr kumimoji="0" lang="en-US" sz="800" b="0" i="0" u="none" strike="noStrike" kern="1200" cap="none" spc="0" normalizeH="0" baseline="0" noProof="0" dirty="0">
                <a:ln>
                  <a:noFill/>
                </a:ln>
                <a:solidFill>
                  <a:schemeClr val="bg1"/>
                </a:solidFill>
                <a:effectLst/>
                <a:uLnTx/>
                <a:uFillTx/>
                <a:latin typeface="+mn-lt"/>
                <a:ea typeface="+mn-ea"/>
                <a:cs typeface="+mn-cs"/>
              </a:rPr>
              <a:t> Tohmatsu Limited</a:t>
            </a:r>
          </a:p>
        </p:txBody>
      </p:sp>
      <p:sp>
        <p:nvSpPr>
          <p:cNvPr id="5" name="Text Placeholder 4">
            <a:extLst>
              <a:ext uri="{FF2B5EF4-FFF2-40B4-BE49-F238E27FC236}">
                <a16:creationId xmlns:a16="http://schemas.microsoft.com/office/drawing/2014/main" id="{94812ECC-7C16-4002-BA8A-A367D2A6B62F}"/>
              </a:ext>
            </a:extLst>
          </p:cNvPr>
          <p:cNvSpPr>
            <a:spLocks noGrp="1"/>
          </p:cNvSpPr>
          <p:nvPr>
            <p:ph type="body" sz="quarter" idx="10" hasCustomPrompt="1"/>
          </p:nvPr>
        </p:nvSpPr>
        <p:spPr>
          <a:xfrm>
            <a:off x="4278313" y="1017588"/>
            <a:ext cx="7443787" cy="3150999"/>
          </a:xfrm>
        </p:spPr>
        <p:txBody>
          <a:bodyPr anchor="b"/>
          <a:lstStyle>
            <a:lvl1pPr>
              <a:defRPr sz="5400" spc="-150">
                <a:solidFill>
                  <a:schemeClr val="bg1"/>
                </a:solidFill>
                <a:latin typeface="+mj-lt"/>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Closing text here.</a:t>
            </a:r>
          </a:p>
        </p:txBody>
      </p:sp>
      <p:grpSp>
        <p:nvGrpSpPr>
          <p:cNvPr id="20" name="Group 19">
            <a:extLst>
              <a:ext uri="{FF2B5EF4-FFF2-40B4-BE49-F238E27FC236}">
                <a16:creationId xmlns:a16="http://schemas.microsoft.com/office/drawing/2014/main" id="{D088A566-86DC-EF42-85F3-E405DD83D7BB}"/>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AC62E894-F2B0-7F40-B99B-6EE15933367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EC8F78BA-24E4-9E4F-A42A-E6D6C7CC8F18}"/>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60D5EC31-80DE-C244-8562-91F6EEF44C2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A5A54AEA-20F7-9A42-B6B7-7C4F0A2EE027}"/>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49EAE557-62A6-7845-BC20-F9CD1365B204}"/>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6E3772BB-85A4-D64A-B08B-89D3CEDC868B}"/>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DCA47903-9870-D544-A2EA-39435FF03AD0}"/>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D553E05E-9F35-5B4A-8A41-74E263A57B0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666C6C1B-AC80-8749-BC63-60BBA36F7814}"/>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4E34FCC7-000E-9F4F-A097-FA2189AD8FB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88039722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rgbClr val="A0DCFF"/>
        </a:solidFill>
        <a:effectLst/>
      </p:bgPr>
    </p:bg>
    <p:spTree>
      <p:nvGrpSpPr>
        <p:cNvPr id="1" name=""/>
        <p:cNvGrpSpPr/>
        <p:nvPr/>
      </p:nvGrpSpPr>
      <p:grpSpPr>
        <a:xfrm>
          <a:off x="0" y="0"/>
          <a:ext cx="0" cy="0"/>
          <a:chOff x="0" y="0"/>
          <a:chExt cx="0" cy="0"/>
        </a:xfrm>
      </p:grpSpPr>
      <p:sp>
        <p:nvSpPr>
          <p:cNvPr id="3" name="TextBox 2"/>
          <p:cNvSpPr txBox="1"/>
          <p:nvPr userDrawn="1"/>
        </p:nvSpPr>
        <p:spPr>
          <a:xfrm>
            <a:off x="2878634" y="1217629"/>
            <a:ext cx="6434732" cy="4339650"/>
          </a:xfrm>
          <a:prstGeom prst="rect">
            <a:avLst/>
          </a:prstGeom>
          <a:noFill/>
        </p:spPr>
        <p:txBody>
          <a:bodyPr wrap="square" rtlCol="0">
            <a:spAutoFit/>
          </a:bodyPr>
          <a:lstStyle/>
          <a:p>
            <a:pPr algn="ctr"/>
            <a:r>
              <a:rPr lang="en-US" sz="9600" b="0">
                <a:solidFill>
                  <a:schemeClr val="tx1"/>
                </a:solidFill>
                <a:latin typeface="+mj-lt"/>
              </a:rPr>
              <a:t>Do not use this</a:t>
            </a:r>
            <a:r>
              <a:rPr lang="en-US" sz="9600" b="0" baseline="0">
                <a:solidFill>
                  <a:schemeClr val="tx1"/>
                </a:solidFill>
                <a:latin typeface="+mj-lt"/>
              </a:rPr>
              <a:t> layout</a:t>
            </a:r>
          </a:p>
          <a:p>
            <a:pPr algn="ctr"/>
            <a:endParaRPr lang="en-US" sz="2800" b="1" baseline="0">
              <a:solidFill>
                <a:schemeClr val="tx1"/>
              </a:solidFill>
              <a:latin typeface="+mj-lt"/>
            </a:endParaRPr>
          </a:p>
          <a:p>
            <a:pPr algn="ctr"/>
            <a:r>
              <a:rPr lang="en-US" sz="2800" b="0" baseline="0">
                <a:solidFill>
                  <a:schemeClr val="tx1"/>
                </a:solidFill>
                <a:latin typeface="+mn-lt"/>
              </a:rPr>
              <a:t>Delete any master slides that occur after this layout</a:t>
            </a:r>
            <a:endParaRPr lang="en-US" sz="2800" b="0">
              <a:solidFill>
                <a:schemeClr val="tx1"/>
              </a:solidFill>
              <a:latin typeface="+mn-lt"/>
            </a:endParaRPr>
          </a:p>
        </p:txBody>
      </p:sp>
    </p:spTree>
    <p:extLst>
      <p:ext uri="{BB962C8B-B14F-4D97-AF65-F5344CB8AC3E}">
        <p14:creationId xmlns:p14="http://schemas.microsoft.com/office/powerpoint/2010/main" val="1102771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T_Water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492070" y="441676"/>
            <a:ext cx="11202625" cy="369460"/>
          </a:xfrm>
        </p:spPr>
        <p:txBody>
          <a:bodyPr vert="horz" lIns="0" tIns="0" rIns="0" bIns="0" rtlCol="0" anchor="t" anchorCtr="0">
            <a:spAutoFit/>
          </a:bodyPr>
          <a:lstStyle>
            <a:lvl1pPr>
              <a:lnSpc>
                <a:spcPct val="100000"/>
              </a:lnSpc>
              <a:defRPr lang="en-US" sz="2800" b="1" spc="-75" dirty="0">
                <a:latin typeface="+mj-lt"/>
              </a:defRPr>
            </a:lvl1pPr>
          </a:lstStyle>
          <a:p>
            <a:pPr lvl="0" defTabSz="685800">
              <a:lnSpc>
                <a:spcPct val="85000"/>
              </a:lnSpc>
            </a:pPr>
            <a:r>
              <a:rPr lang="en-US" dirty="0"/>
              <a:t>Click to edit Master title style</a:t>
            </a:r>
          </a:p>
        </p:txBody>
      </p:sp>
      <p:cxnSp>
        <p:nvCxnSpPr>
          <p:cNvPr id="5" name="Straight Connector 4">
            <a:extLst>
              <a:ext uri="{FF2B5EF4-FFF2-40B4-BE49-F238E27FC236}">
                <a16:creationId xmlns:a16="http://schemas.microsoft.com/office/drawing/2014/main" id="{3A72D361-29D6-4494-B6F5-21F0E185B1CC}"/>
              </a:ext>
            </a:extLst>
          </p:cNvPr>
          <p:cNvCxnSpPr>
            <a:cxnSpLocks/>
          </p:cNvCxnSpPr>
          <p:nvPr userDrawn="1"/>
        </p:nvCxnSpPr>
        <p:spPr>
          <a:xfrm>
            <a:off x="0" y="601177"/>
            <a:ext cx="265237" cy="0"/>
          </a:xfrm>
          <a:prstGeom prst="line">
            <a:avLst/>
          </a:prstGeom>
          <a:ln w="50800">
            <a:gradFill flip="none" rotWithShape="1">
              <a:gsLst>
                <a:gs pos="51000">
                  <a:srgbClr val="00A3E0"/>
                </a:gs>
                <a:gs pos="0">
                  <a:srgbClr val="86BC25"/>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5586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dirty="0"/>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dirty="0"/>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Date</a:t>
            </a:r>
          </a:p>
        </p:txBody>
      </p:sp>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b="57950"/>
          <a:stretch/>
        </p:blipFill>
        <p:spPr>
          <a:xfrm>
            <a:off x="914400" y="762001"/>
            <a:ext cx="1788289" cy="348286"/>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dirty="0"/>
              <a:t>Click to insert picture</a:t>
            </a:r>
          </a:p>
        </p:txBody>
      </p:sp>
    </p:spTree>
    <p:extLst>
      <p:ext uri="{BB962C8B-B14F-4D97-AF65-F5344CB8AC3E}">
        <p14:creationId xmlns:p14="http://schemas.microsoft.com/office/powerpoint/2010/main" val="273982895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ivider">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7999"/>
          </a:xfrm>
          <a:noFill/>
        </p:spPr>
        <p:txBody>
          <a:bodyPr anchor="ctr"/>
          <a:lstStyle>
            <a:lvl1pPr marL="0" indent="0" algn="ctr">
              <a:buNone/>
              <a:defRPr>
                <a:solidFill>
                  <a:schemeClr val="accent6"/>
                </a:solidFill>
              </a:defRPr>
            </a:lvl1pPr>
          </a:lstStyle>
          <a:p>
            <a:r>
              <a:rPr lang="en-US" dirty="0"/>
              <a:t>Drag picture to placeholder or click icon to add</a:t>
            </a:r>
          </a:p>
        </p:txBody>
      </p:sp>
      <p:sp>
        <p:nvSpPr>
          <p:cNvPr id="3" name="Title 1"/>
          <p:cNvSpPr>
            <a:spLocks noGrp="1"/>
          </p:cNvSpPr>
          <p:nvPr>
            <p:ph type="title" hasCustomPrompt="1"/>
          </p:nvPr>
        </p:nvSpPr>
        <p:spPr>
          <a:xfrm>
            <a:off x="914402" y="4725108"/>
            <a:ext cx="4389120" cy="2132892"/>
          </a:xfrm>
          <a:solidFill>
            <a:schemeClr val="bg1"/>
          </a:solidFill>
        </p:spPr>
        <p:txBody>
          <a:bodyPr vert="horz" lIns="365760" tIns="365760" rIns="365760" bIns="1280160" rtlCol="0" anchor="b" anchorCtr="0">
            <a:spAutoFit/>
          </a:bodyPr>
          <a:lstStyle>
            <a:lvl1pPr>
              <a:lnSpc>
                <a:spcPct val="90000"/>
              </a:lnSpc>
              <a:defRPr lang="en-US" sz="3600" b="1" baseline="0" dirty="0">
                <a:solidFill>
                  <a:sysClr val="windowText" lastClr="000000"/>
                </a:solidFill>
                <a:latin typeface="+mn-lt"/>
              </a:defRPr>
            </a:lvl1pPr>
          </a:lstStyle>
          <a:p>
            <a:pPr lvl="0">
              <a:lnSpc>
                <a:spcPct val="85000"/>
              </a:lnSpc>
            </a:pPr>
            <a:r>
              <a:rPr lang="en-US" dirty="0"/>
              <a:t>Click to edit Title</a:t>
            </a:r>
          </a:p>
        </p:txBody>
      </p:sp>
      <p:sp>
        <p:nvSpPr>
          <p:cNvPr id="4" name="Text Placeholder 4"/>
          <p:cNvSpPr>
            <a:spLocks noGrp="1"/>
          </p:cNvSpPr>
          <p:nvPr>
            <p:ph type="body" sz="quarter" idx="10" hasCustomPrompt="1"/>
          </p:nvPr>
        </p:nvSpPr>
        <p:spPr>
          <a:xfrm>
            <a:off x="914402" y="5694829"/>
            <a:ext cx="4389120" cy="1163171"/>
          </a:xfrm>
        </p:spPr>
        <p:txBody>
          <a:bodyPr vert="horz" lIns="365760" tIns="0" rIns="365760" bIns="0" rtlCol="0">
            <a:noAutofit/>
          </a:bodyPr>
          <a:lstStyle>
            <a:lvl1pPr marL="0" indent="0">
              <a:buNone/>
              <a:defRPr lang="en-US" sz="1400" baseline="0" dirty="0"/>
            </a:lvl1pPr>
          </a:lstStyle>
          <a:p>
            <a:pPr marL="228600" lvl="0" indent="-228600">
              <a:lnSpc>
                <a:spcPct val="130000"/>
              </a:lnSpc>
            </a:pPr>
            <a:r>
              <a:rPr lang="en-US" dirty="0"/>
              <a:t>Click to edit subtitle</a:t>
            </a:r>
          </a:p>
        </p:txBody>
      </p:sp>
    </p:spTree>
    <p:extLst>
      <p:ext uri="{BB962C8B-B14F-4D97-AF65-F5344CB8AC3E}">
        <p14:creationId xmlns:p14="http://schemas.microsoft.com/office/powerpoint/2010/main" val="3204514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200" spc="-75" dirty="0">
                <a:latin typeface="+mj-lt"/>
              </a:defRPr>
            </a:lvl1pPr>
          </a:lstStyle>
          <a:p>
            <a:pPr lvl="0" defTabSz="685800">
              <a:lnSpc>
                <a:spcPct val="85000"/>
              </a:lnSpc>
            </a:pPr>
            <a:r>
              <a:rPr lang="en-US" dirty="0"/>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11121459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8583025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T–Water_Case Study">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681183-2C90-2E45-863A-405F6B1C1932}"/>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38713"/>
          <a:stretch/>
        </p:blipFill>
        <p:spPr>
          <a:xfrm>
            <a:off x="4720521" y="0"/>
            <a:ext cx="7469012" cy="6858000"/>
          </a:xfrm>
          <a:prstGeom prst="rect">
            <a:avLst/>
          </a:prstGeom>
          <a:solidFill>
            <a:schemeClr val="bg1"/>
          </a:solidFill>
        </p:spPr>
      </p:pic>
      <p:sp>
        <p:nvSpPr>
          <p:cNvPr id="4" name="Rectangle 3">
            <a:extLst>
              <a:ext uri="{FF2B5EF4-FFF2-40B4-BE49-F238E27FC236}">
                <a16:creationId xmlns:a16="http://schemas.microsoft.com/office/drawing/2014/main" id="{E66061B9-0D77-E747-8CF5-15C9B3D45F41}"/>
              </a:ext>
            </a:extLst>
          </p:cNvPr>
          <p:cNvSpPr/>
          <p:nvPr userDrawn="1"/>
        </p:nvSpPr>
        <p:spPr>
          <a:xfrm>
            <a:off x="4724401" y="1181100"/>
            <a:ext cx="6095998" cy="5336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8C77CF06-AC13-1A4F-B3D2-3FAA0C6570C8}"/>
              </a:ext>
            </a:extLst>
          </p:cNvPr>
          <p:cNvSpPr>
            <a:spLocks noGrp="1"/>
          </p:cNvSpPr>
          <p:nvPr>
            <p:ph type="body" sz="quarter" idx="18" hasCustomPrompt="1"/>
          </p:nvPr>
        </p:nvSpPr>
        <p:spPr>
          <a:xfrm>
            <a:off x="5013012" y="1389063"/>
            <a:ext cx="5400416" cy="439737"/>
          </a:xfrm>
          <a:prstGeom prst="rect">
            <a:avLst/>
          </a:prstGeom>
        </p:spPr>
        <p:txBody>
          <a:bodyPr anchor="b" anchorCtr="0"/>
          <a:lstStyle>
            <a:lvl1pPr marL="0" indent="0">
              <a:lnSpc>
                <a:spcPct val="90000"/>
              </a:lnSpc>
              <a:spcBef>
                <a:spcPts val="0"/>
              </a:spcBef>
              <a:buNone/>
              <a:defRPr sz="2800">
                <a:latin typeface="+mj-lt"/>
              </a:defRPr>
            </a:lvl1pPr>
          </a:lstStyle>
          <a:p>
            <a:pPr lvl="0"/>
            <a:r>
              <a:rPr lang="en-US"/>
              <a:t>2-5 Word Tagline</a:t>
            </a:r>
          </a:p>
        </p:txBody>
      </p:sp>
      <p:cxnSp>
        <p:nvCxnSpPr>
          <p:cNvPr id="13" name="Straight Connector 12">
            <a:extLst>
              <a:ext uri="{FF2B5EF4-FFF2-40B4-BE49-F238E27FC236}">
                <a16:creationId xmlns:a16="http://schemas.microsoft.com/office/drawing/2014/main" id="{E2E61FDA-1FD8-3241-99A7-6513D1F13265}"/>
              </a:ext>
            </a:extLst>
          </p:cNvPr>
          <p:cNvCxnSpPr/>
          <p:nvPr userDrawn="1"/>
        </p:nvCxnSpPr>
        <p:spPr>
          <a:xfrm>
            <a:off x="4720522" y="0"/>
            <a:ext cx="0" cy="6858000"/>
          </a:xfrm>
          <a:prstGeom prst="line">
            <a:avLst/>
          </a:prstGeom>
          <a:ln w="44450">
            <a:gradFill>
              <a:gsLst>
                <a:gs pos="0">
                  <a:schemeClr val="accent3"/>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Picture Placeholder 2">
            <a:extLst>
              <a:ext uri="{FF2B5EF4-FFF2-40B4-BE49-F238E27FC236}">
                <a16:creationId xmlns:a16="http://schemas.microsoft.com/office/drawing/2014/main" id="{CC025546-8AF2-AD43-8F59-BF4F34ABB1A8}"/>
              </a:ext>
            </a:extLst>
          </p:cNvPr>
          <p:cNvSpPr>
            <a:spLocks noGrp="1"/>
          </p:cNvSpPr>
          <p:nvPr>
            <p:ph type="pic" sz="quarter" idx="17" hasCustomPrompt="1"/>
          </p:nvPr>
        </p:nvSpPr>
        <p:spPr>
          <a:xfrm>
            <a:off x="-1" y="0"/>
            <a:ext cx="4589463" cy="6858000"/>
          </a:xfrm>
          <a:prstGeom prst="rect">
            <a:avLst/>
          </a:prstGeom>
          <a:ln>
            <a:noFill/>
          </a:ln>
        </p:spPr>
        <p:txBody>
          <a:bodyPr lIns="1554480" tIns="2743200"/>
          <a:lstStyle>
            <a:lvl1pPr marL="0" indent="0">
              <a:spcBef>
                <a:spcPts val="3200"/>
              </a:spcBef>
              <a:buNone/>
              <a:defRPr sz="1800" b="1" spc="300"/>
            </a:lvl1pPr>
          </a:lstStyle>
          <a:p>
            <a:r>
              <a:rPr lang="en-US"/>
              <a:t>PICTURE</a:t>
            </a:r>
          </a:p>
        </p:txBody>
      </p:sp>
      <p:sp>
        <p:nvSpPr>
          <p:cNvPr id="15" name="Text Placeholder 116">
            <a:extLst>
              <a:ext uri="{FF2B5EF4-FFF2-40B4-BE49-F238E27FC236}">
                <a16:creationId xmlns:a16="http://schemas.microsoft.com/office/drawing/2014/main" id="{47269CF3-E908-F04D-94D1-CF3BD5FA2597}"/>
              </a:ext>
            </a:extLst>
          </p:cNvPr>
          <p:cNvSpPr>
            <a:spLocks noGrp="1"/>
          </p:cNvSpPr>
          <p:nvPr>
            <p:ph type="body" sz="quarter" idx="25" hasCustomPrompt="1"/>
          </p:nvPr>
        </p:nvSpPr>
        <p:spPr>
          <a:xfrm>
            <a:off x="5013011" y="3540888"/>
            <a:ext cx="3462337" cy="219678"/>
          </a:xfrm>
          <a:prstGeom prst="rect">
            <a:avLst/>
          </a:prstGeom>
        </p:spPr>
        <p:txBody>
          <a:bodyPr/>
          <a:lstStyle>
            <a:lvl1pPr marL="0" indent="0">
              <a:buNone/>
              <a:defRPr sz="900" b="1" spc="300"/>
            </a:lvl1pPr>
          </a:lstStyle>
          <a:p>
            <a:r>
              <a:rPr lang="en-US"/>
              <a:t>SOLUTION</a:t>
            </a:r>
          </a:p>
        </p:txBody>
      </p:sp>
      <p:sp>
        <p:nvSpPr>
          <p:cNvPr id="16" name="Text Placeholder 117">
            <a:extLst>
              <a:ext uri="{FF2B5EF4-FFF2-40B4-BE49-F238E27FC236}">
                <a16:creationId xmlns:a16="http://schemas.microsoft.com/office/drawing/2014/main" id="{04D38D3D-9DDC-2F48-9CEA-7EFE04E21714}"/>
              </a:ext>
            </a:extLst>
          </p:cNvPr>
          <p:cNvSpPr>
            <a:spLocks noGrp="1"/>
          </p:cNvSpPr>
          <p:nvPr>
            <p:ph type="body" sz="quarter" idx="26" hasCustomPrompt="1"/>
          </p:nvPr>
        </p:nvSpPr>
        <p:spPr>
          <a:xfrm>
            <a:off x="5011422" y="5041519"/>
            <a:ext cx="3463925" cy="208097"/>
          </a:xfrm>
          <a:prstGeom prst="rect">
            <a:avLst/>
          </a:prstGeom>
        </p:spPr>
        <p:txBody>
          <a:bodyPr/>
          <a:lstStyle>
            <a:lvl1pPr marL="0" indent="0">
              <a:buNone/>
              <a:defRPr sz="900" b="1" spc="300"/>
            </a:lvl1pPr>
          </a:lstStyle>
          <a:p>
            <a:r>
              <a:rPr lang="en-US"/>
              <a:t>IMPACT</a:t>
            </a:r>
          </a:p>
        </p:txBody>
      </p:sp>
      <p:sp>
        <p:nvSpPr>
          <p:cNvPr id="17" name="Text Placeholder 121">
            <a:extLst>
              <a:ext uri="{FF2B5EF4-FFF2-40B4-BE49-F238E27FC236}">
                <a16:creationId xmlns:a16="http://schemas.microsoft.com/office/drawing/2014/main" id="{190880A5-18DC-DD49-B56C-ABA9499D7747}"/>
              </a:ext>
            </a:extLst>
          </p:cNvPr>
          <p:cNvSpPr>
            <a:spLocks noGrp="1"/>
          </p:cNvSpPr>
          <p:nvPr>
            <p:ph type="body" sz="quarter" idx="31" hasCustomPrompt="1"/>
          </p:nvPr>
        </p:nvSpPr>
        <p:spPr>
          <a:xfrm>
            <a:off x="5011423" y="2038350"/>
            <a:ext cx="3463925" cy="228600"/>
          </a:xfrm>
          <a:prstGeom prst="rect">
            <a:avLst/>
          </a:prstGeom>
        </p:spPr>
        <p:txBody>
          <a:bodyPr/>
          <a:lstStyle>
            <a:lvl1pPr marL="0" indent="0">
              <a:buNone/>
              <a:defRPr sz="900" b="1" spc="300"/>
            </a:lvl1pPr>
          </a:lstStyle>
          <a:p>
            <a:r>
              <a:rPr lang="en-US"/>
              <a:t>ISSUE</a:t>
            </a:r>
          </a:p>
        </p:txBody>
      </p:sp>
      <p:sp>
        <p:nvSpPr>
          <p:cNvPr id="18" name="Text Placeholder 2">
            <a:extLst>
              <a:ext uri="{FF2B5EF4-FFF2-40B4-BE49-F238E27FC236}">
                <a16:creationId xmlns:a16="http://schemas.microsoft.com/office/drawing/2014/main" id="{4DD21FD0-C62A-A842-B6E3-3EA7F4136551}"/>
              </a:ext>
            </a:extLst>
          </p:cNvPr>
          <p:cNvSpPr>
            <a:spLocks noGrp="1"/>
          </p:cNvSpPr>
          <p:nvPr>
            <p:ph type="body" sz="quarter" idx="39" hasCustomPrompt="1"/>
          </p:nvPr>
        </p:nvSpPr>
        <p:spPr>
          <a:xfrm>
            <a:off x="5011423" y="2266950"/>
            <a:ext cx="5695563" cy="892680"/>
          </a:xfrm>
          <a:prstGeom prst="rect">
            <a:avLst/>
          </a:prstGeom>
        </p:spPr>
        <p:txBody>
          <a:bodyPr wrap="square" bIns="182880">
            <a:spAutoFit/>
          </a:bodyPr>
          <a:lstStyle>
            <a:lvl1pPr marL="0" indent="0">
              <a:lnSpc>
                <a:spcPts val="1400"/>
              </a:lnSpc>
              <a:spcBef>
                <a:spcPts val="0"/>
              </a:spcBef>
              <a:spcAft>
                <a:spcPts val="1000"/>
              </a:spcAft>
              <a:buNone/>
              <a:defRPr sz="1050"/>
            </a:lvl1pPr>
            <a:lvl2pPr marL="457200" indent="0">
              <a:lnSpc>
                <a:spcPct val="130000"/>
              </a:lnSpc>
              <a:buNone/>
              <a:defRPr sz="800"/>
            </a:lvl2pPr>
            <a:lvl3pPr marL="914400" indent="0">
              <a:lnSpc>
                <a:spcPct val="130000"/>
              </a:lnSpc>
              <a:buNone/>
              <a:defRPr sz="800"/>
            </a:lvl3pPr>
            <a:lvl4pPr marL="1371600" indent="0">
              <a:lnSpc>
                <a:spcPct val="130000"/>
              </a:lnSpc>
              <a:buNone/>
              <a:defRPr sz="800"/>
            </a:lvl4pPr>
            <a:lvl5pPr marL="1828800" indent="0">
              <a:lnSpc>
                <a:spcPct val="130000"/>
              </a:lnSpc>
              <a:buNone/>
              <a:defRPr sz="800"/>
            </a:lvl5pPr>
          </a:lstStyle>
          <a:p>
            <a:pPr lvl="0"/>
            <a:r>
              <a:rPr lang="en-US"/>
              <a:t>This is placeholder text. </a:t>
            </a:r>
            <a:r>
              <a:rPr lang="en-US" err="1"/>
              <a:t>Tumperpedic</a:t>
            </a:r>
            <a:r>
              <a:rPr lang="en-US"/>
              <a:t> tempura bacon. Blue bottle coloring book Bay Area art party. Kick starter for hot chicken </a:t>
            </a:r>
            <a:r>
              <a:rPr lang="en-US" err="1"/>
              <a:t>udon</a:t>
            </a:r>
            <a:r>
              <a:rPr lang="en-US"/>
              <a:t> </a:t>
            </a:r>
            <a:r>
              <a:rPr lang="en-US" err="1"/>
              <a:t>odio</a:t>
            </a:r>
            <a:r>
              <a:rPr lang="en-US"/>
              <a:t> ugh, </a:t>
            </a:r>
            <a:r>
              <a:rPr lang="en-US" err="1"/>
              <a:t>occacat</a:t>
            </a:r>
            <a:r>
              <a:rPr lang="en-US"/>
              <a:t> </a:t>
            </a:r>
            <a:r>
              <a:rPr lang="en-US" err="1"/>
              <a:t>microdosing</a:t>
            </a:r>
            <a:r>
              <a:rPr lang="en-US"/>
              <a:t> </a:t>
            </a:r>
            <a:r>
              <a:rPr lang="en-US" err="1"/>
              <a:t>Fugazi</a:t>
            </a:r>
            <a:r>
              <a:rPr lang="en-US"/>
              <a:t> ramps gentrify. </a:t>
            </a:r>
            <a:r>
              <a:rPr lang="en-US" err="1"/>
              <a:t>Accusamus</a:t>
            </a:r>
            <a:r>
              <a:rPr lang="en-US"/>
              <a:t> </a:t>
            </a:r>
            <a:r>
              <a:rPr lang="en-US" err="1"/>
              <a:t>tumblr</a:t>
            </a:r>
            <a:r>
              <a:rPr lang="en-US"/>
              <a:t> bespoke poetry. Represent skateboard </a:t>
            </a:r>
            <a:r>
              <a:rPr lang="en-US" err="1"/>
              <a:t>migas</a:t>
            </a:r>
            <a:r>
              <a:rPr lang="en-US"/>
              <a:t>. La </a:t>
            </a:r>
            <a:r>
              <a:rPr lang="en-US" err="1"/>
              <a:t>croix</a:t>
            </a:r>
            <a:r>
              <a:rPr lang="en-US"/>
              <a:t> trust fund lo-fi lumbersexual leggings hexagon. Lulu et VHS single-origin coffee man braid bun ma jig.</a:t>
            </a:r>
          </a:p>
        </p:txBody>
      </p:sp>
      <p:sp>
        <p:nvSpPr>
          <p:cNvPr id="19" name="Text Placeholder 2">
            <a:extLst>
              <a:ext uri="{FF2B5EF4-FFF2-40B4-BE49-F238E27FC236}">
                <a16:creationId xmlns:a16="http://schemas.microsoft.com/office/drawing/2014/main" id="{D2318E96-C80C-9F43-90E2-83A9DC9DE6D1}"/>
              </a:ext>
            </a:extLst>
          </p:cNvPr>
          <p:cNvSpPr>
            <a:spLocks noGrp="1"/>
          </p:cNvSpPr>
          <p:nvPr>
            <p:ph type="body" sz="quarter" idx="40" hasCustomPrompt="1"/>
          </p:nvPr>
        </p:nvSpPr>
        <p:spPr>
          <a:xfrm>
            <a:off x="5011423" y="3774885"/>
            <a:ext cx="5695563" cy="892680"/>
          </a:xfrm>
          <a:prstGeom prst="rect">
            <a:avLst/>
          </a:prstGeom>
        </p:spPr>
        <p:txBody>
          <a:bodyPr wrap="square" bIns="182880">
            <a:spAutoFit/>
          </a:bodyPr>
          <a:lstStyle>
            <a:lvl1pPr marL="0" indent="0">
              <a:lnSpc>
                <a:spcPts val="1400"/>
              </a:lnSpc>
              <a:spcBef>
                <a:spcPts val="0"/>
              </a:spcBef>
              <a:spcAft>
                <a:spcPts val="1000"/>
              </a:spcAft>
              <a:buNone/>
              <a:defRPr sz="1050"/>
            </a:lvl1pPr>
            <a:lvl2pPr marL="457200" indent="0">
              <a:lnSpc>
                <a:spcPct val="130000"/>
              </a:lnSpc>
              <a:buNone/>
              <a:defRPr sz="800"/>
            </a:lvl2pPr>
            <a:lvl3pPr marL="914400" indent="0">
              <a:lnSpc>
                <a:spcPct val="130000"/>
              </a:lnSpc>
              <a:buNone/>
              <a:defRPr sz="800"/>
            </a:lvl3pPr>
            <a:lvl4pPr marL="1371600" indent="0">
              <a:lnSpc>
                <a:spcPct val="130000"/>
              </a:lnSpc>
              <a:buNone/>
              <a:defRPr sz="800"/>
            </a:lvl4pPr>
            <a:lvl5pPr marL="1828800" indent="0">
              <a:lnSpc>
                <a:spcPct val="130000"/>
              </a:lnSpc>
              <a:buNone/>
              <a:defRPr sz="800"/>
            </a:lvl5pPr>
          </a:lstStyle>
          <a:p>
            <a:pPr lvl="0"/>
            <a:r>
              <a:rPr lang="en-US"/>
              <a:t>This is placeholder text. </a:t>
            </a:r>
            <a:r>
              <a:rPr lang="en-US" err="1"/>
              <a:t>Tumperpedic</a:t>
            </a:r>
            <a:r>
              <a:rPr lang="en-US"/>
              <a:t> tempura bacon. Blue bottle coloring book Bay Area art party. Kick starter for hot chicken </a:t>
            </a:r>
            <a:r>
              <a:rPr lang="en-US" err="1"/>
              <a:t>udon</a:t>
            </a:r>
            <a:r>
              <a:rPr lang="en-US"/>
              <a:t> </a:t>
            </a:r>
            <a:r>
              <a:rPr lang="en-US" err="1"/>
              <a:t>odio</a:t>
            </a:r>
            <a:r>
              <a:rPr lang="en-US"/>
              <a:t> ugh, </a:t>
            </a:r>
            <a:r>
              <a:rPr lang="en-US" err="1"/>
              <a:t>occacat</a:t>
            </a:r>
            <a:r>
              <a:rPr lang="en-US"/>
              <a:t> </a:t>
            </a:r>
            <a:r>
              <a:rPr lang="en-US" err="1"/>
              <a:t>microdosing</a:t>
            </a:r>
            <a:r>
              <a:rPr lang="en-US"/>
              <a:t> </a:t>
            </a:r>
            <a:r>
              <a:rPr lang="en-US" err="1"/>
              <a:t>Fugazi</a:t>
            </a:r>
            <a:r>
              <a:rPr lang="en-US"/>
              <a:t> ramps gentrify. </a:t>
            </a:r>
            <a:r>
              <a:rPr lang="en-US" err="1"/>
              <a:t>Accusamus</a:t>
            </a:r>
            <a:r>
              <a:rPr lang="en-US"/>
              <a:t> </a:t>
            </a:r>
            <a:r>
              <a:rPr lang="en-US" err="1"/>
              <a:t>tumblr</a:t>
            </a:r>
            <a:r>
              <a:rPr lang="en-US"/>
              <a:t> bespoke poetry. Represent skateboard </a:t>
            </a:r>
            <a:r>
              <a:rPr lang="en-US" err="1"/>
              <a:t>migas</a:t>
            </a:r>
            <a:r>
              <a:rPr lang="en-US"/>
              <a:t>. La </a:t>
            </a:r>
            <a:r>
              <a:rPr lang="en-US" err="1"/>
              <a:t>croix</a:t>
            </a:r>
            <a:r>
              <a:rPr lang="en-US"/>
              <a:t> trust fund lo-fi lumbersexual leggings hexagon. Lulu et VHS single-origin coffee man braid bun ma jig.</a:t>
            </a:r>
          </a:p>
        </p:txBody>
      </p:sp>
      <p:sp>
        <p:nvSpPr>
          <p:cNvPr id="20" name="Text Placeholder 2">
            <a:extLst>
              <a:ext uri="{FF2B5EF4-FFF2-40B4-BE49-F238E27FC236}">
                <a16:creationId xmlns:a16="http://schemas.microsoft.com/office/drawing/2014/main" id="{D4A85D1A-649D-334A-98BD-3ECDB7859B01}"/>
              </a:ext>
            </a:extLst>
          </p:cNvPr>
          <p:cNvSpPr>
            <a:spLocks noGrp="1"/>
          </p:cNvSpPr>
          <p:nvPr>
            <p:ph type="body" sz="quarter" idx="41" hasCustomPrompt="1"/>
          </p:nvPr>
        </p:nvSpPr>
        <p:spPr>
          <a:xfrm>
            <a:off x="5011423" y="5249616"/>
            <a:ext cx="5695563" cy="892680"/>
          </a:xfrm>
          <a:prstGeom prst="rect">
            <a:avLst/>
          </a:prstGeom>
        </p:spPr>
        <p:txBody>
          <a:bodyPr wrap="square" bIns="182880">
            <a:spAutoFit/>
          </a:bodyPr>
          <a:lstStyle>
            <a:lvl1pPr marL="0" indent="0">
              <a:lnSpc>
                <a:spcPts val="1400"/>
              </a:lnSpc>
              <a:spcBef>
                <a:spcPts val="0"/>
              </a:spcBef>
              <a:spcAft>
                <a:spcPts val="1000"/>
              </a:spcAft>
              <a:buNone/>
              <a:defRPr sz="1050"/>
            </a:lvl1pPr>
            <a:lvl2pPr marL="457200" indent="0">
              <a:lnSpc>
                <a:spcPct val="130000"/>
              </a:lnSpc>
              <a:buNone/>
              <a:defRPr sz="800"/>
            </a:lvl2pPr>
            <a:lvl3pPr marL="914400" indent="0">
              <a:lnSpc>
                <a:spcPct val="130000"/>
              </a:lnSpc>
              <a:buNone/>
              <a:defRPr sz="800"/>
            </a:lvl3pPr>
            <a:lvl4pPr marL="1371600" indent="0">
              <a:lnSpc>
                <a:spcPct val="130000"/>
              </a:lnSpc>
              <a:buNone/>
              <a:defRPr sz="800"/>
            </a:lvl4pPr>
            <a:lvl5pPr marL="1828800" indent="0">
              <a:lnSpc>
                <a:spcPct val="130000"/>
              </a:lnSpc>
              <a:buNone/>
              <a:defRPr sz="800"/>
            </a:lvl5pPr>
          </a:lstStyle>
          <a:p>
            <a:pPr lvl="0"/>
            <a:r>
              <a:rPr lang="en-US"/>
              <a:t>This is placeholder text. </a:t>
            </a:r>
            <a:r>
              <a:rPr lang="en-US" err="1"/>
              <a:t>Tumperpedic</a:t>
            </a:r>
            <a:r>
              <a:rPr lang="en-US"/>
              <a:t> tempura bacon. Blue bottle coloring book Bay Area art party. Kick starter for hot chicken </a:t>
            </a:r>
            <a:r>
              <a:rPr lang="en-US" err="1"/>
              <a:t>udon</a:t>
            </a:r>
            <a:r>
              <a:rPr lang="en-US"/>
              <a:t> </a:t>
            </a:r>
            <a:r>
              <a:rPr lang="en-US" err="1"/>
              <a:t>odio</a:t>
            </a:r>
            <a:r>
              <a:rPr lang="en-US"/>
              <a:t> ugh, </a:t>
            </a:r>
            <a:r>
              <a:rPr lang="en-US" err="1"/>
              <a:t>occacat</a:t>
            </a:r>
            <a:r>
              <a:rPr lang="en-US"/>
              <a:t> </a:t>
            </a:r>
            <a:r>
              <a:rPr lang="en-US" err="1"/>
              <a:t>microdosing</a:t>
            </a:r>
            <a:r>
              <a:rPr lang="en-US"/>
              <a:t> </a:t>
            </a:r>
            <a:r>
              <a:rPr lang="en-US" err="1"/>
              <a:t>Fugazi</a:t>
            </a:r>
            <a:r>
              <a:rPr lang="en-US"/>
              <a:t> ramps gentrify. </a:t>
            </a:r>
            <a:r>
              <a:rPr lang="en-US" err="1"/>
              <a:t>Accusamus</a:t>
            </a:r>
            <a:r>
              <a:rPr lang="en-US"/>
              <a:t> </a:t>
            </a:r>
            <a:r>
              <a:rPr lang="en-US" err="1"/>
              <a:t>tumblr</a:t>
            </a:r>
            <a:r>
              <a:rPr lang="en-US"/>
              <a:t> bespoke poetry. Represent skateboard </a:t>
            </a:r>
            <a:r>
              <a:rPr lang="en-US" err="1"/>
              <a:t>migas</a:t>
            </a:r>
            <a:r>
              <a:rPr lang="en-US"/>
              <a:t>. La </a:t>
            </a:r>
            <a:r>
              <a:rPr lang="en-US" err="1"/>
              <a:t>croix</a:t>
            </a:r>
            <a:r>
              <a:rPr lang="en-US"/>
              <a:t> trust fund lo-fi lumbersexual leggings hexagon. Lulu et VHS single-origin coffee man braid bun ma jig.</a:t>
            </a:r>
          </a:p>
        </p:txBody>
      </p:sp>
      <p:sp>
        <p:nvSpPr>
          <p:cNvPr id="21" name="Picture Placeholder 3">
            <a:extLst>
              <a:ext uri="{FF2B5EF4-FFF2-40B4-BE49-F238E27FC236}">
                <a16:creationId xmlns:a16="http://schemas.microsoft.com/office/drawing/2014/main" id="{ED5828B3-E087-454F-9B99-FB48321DE90C}"/>
              </a:ext>
            </a:extLst>
          </p:cNvPr>
          <p:cNvSpPr>
            <a:spLocks noGrp="1"/>
          </p:cNvSpPr>
          <p:nvPr>
            <p:ph type="pic" sz="quarter" idx="42" hasCustomPrompt="1"/>
          </p:nvPr>
        </p:nvSpPr>
        <p:spPr>
          <a:xfrm>
            <a:off x="5011423" y="490538"/>
            <a:ext cx="1736725" cy="566737"/>
          </a:xfrm>
          <a:solidFill>
            <a:schemeClr val="bg1">
              <a:lumMod val="75000"/>
            </a:schemeClr>
          </a:solidFill>
        </p:spPr>
        <p:txBody>
          <a:bodyPr anchor="ctr"/>
          <a:lstStyle>
            <a:lvl1pPr marL="0" indent="0" algn="ctr">
              <a:buNone/>
              <a:defRPr sz="1400"/>
            </a:lvl1pPr>
          </a:lstStyle>
          <a:p>
            <a:r>
              <a:rPr lang="en-US"/>
              <a:t>Logo</a:t>
            </a:r>
          </a:p>
        </p:txBody>
      </p:sp>
      <p:sp>
        <p:nvSpPr>
          <p:cNvPr id="22" name="Text Placeholder 7">
            <a:extLst>
              <a:ext uri="{FF2B5EF4-FFF2-40B4-BE49-F238E27FC236}">
                <a16:creationId xmlns:a16="http://schemas.microsoft.com/office/drawing/2014/main" id="{BB3CFC05-19D5-9545-BDDA-7EB77EA07DE5}"/>
              </a:ext>
            </a:extLst>
          </p:cNvPr>
          <p:cNvSpPr>
            <a:spLocks noGrp="1"/>
          </p:cNvSpPr>
          <p:nvPr>
            <p:ph type="body" sz="quarter" idx="43" hasCustomPrompt="1"/>
          </p:nvPr>
        </p:nvSpPr>
        <p:spPr>
          <a:xfrm rot="16200000">
            <a:off x="9160287" y="4025302"/>
            <a:ext cx="3792662" cy="441326"/>
          </a:xfrm>
        </p:spPr>
        <p:txBody>
          <a:bodyPr anchor="ctr"/>
          <a:lstStyle>
            <a:lvl1pPr marL="0" indent="0">
              <a:buNone/>
              <a:defRPr sz="1100" b="1" spc="300">
                <a:solidFill>
                  <a:srgbClr val="AEAEAE"/>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 IF NEEDED</a:t>
            </a:r>
          </a:p>
        </p:txBody>
      </p:sp>
    </p:spTree>
    <p:extLst>
      <p:ext uri="{BB962C8B-B14F-4D97-AF65-F5344CB8AC3E}">
        <p14:creationId xmlns:p14="http://schemas.microsoft.com/office/powerpoint/2010/main" val="67014478"/>
      </p:ext>
    </p:extLst>
  </p:cSld>
  <p:clrMapOvr>
    <a:masterClrMapping/>
  </p:clrMapOvr>
  <p:extLst>
    <p:ext uri="{DCECCB84-F9BA-43D5-87BE-67443E8EF086}">
      <p15:sldGuideLst xmlns:p15="http://schemas.microsoft.com/office/powerpoint/2012/main">
        <p15:guide id="1" pos="64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411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reak Slide - Left Aligned - Light">
    <p:bg>
      <p:bgPr>
        <a:solidFill>
          <a:srgbClr val="24262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A93BF7-71B7-AE43-947F-83EEAD8A39EC}"/>
              </a:ext>
            </a:extLst>
          </p:cNvPr>
          <p:cNvSpPr>
            <a:spLocks noGrp="1"/>
          </p:cNvSpPr>
          <p:nvPr>
            <p:ph type="title" hasCustomPrompt="1"/>
          </p:nvPr>
        </p:nvSpPr>
        <p:spPr>
          <a:xfrm>
            <a:off x="438660" y="2294696"/>
            <a:ext cx="8861038" cy="1213954"/>
          </a:xfrm>
        </p:spPr>
        <p:txBody>
          <a:bodyPr rIns="0" anchor="b" anchorCtr="0">
            <a:noAutofit/>
          </a:bodyPr>
          <a:lstStyle>
            <a:lvl1pPr algn="l">
              <a:lnSpc>
                <a:spcPct val="80000"/>
              </a:lnSpc>
              <a:defRPr baseline="0">
                <a:solidFill>
                  <a:schemeClr val="bg1"/>
                </a:solidFill>
              </a:defRPr>
            </a:lvl1pPr>
          </a:lstStyle>
          <a:p>
            <a:r>
              <a:rPr lang="en-US"/>
              <a:t>CLICK TO EDIT TITLE FOR THIS BREAK SLIDE</a:t>
            </a:r>
          </a:p>
        </p:txBody>
      </p:sp>
      <p:sp>
        <p:nvSpPr>
          <p:cNvPr id="8" name="Text Placeholder 8">
            <a:extLst>
              <a:ext uri="{FF2B5EF4-FFF2-40B4-BE49-F238E27FC236}">
                <a16:creationId xmlns:a16="http://schemas.microsoft.com/office/drawing/2014/main" id="{672FE829-4D57-A341-9C3E-205EF3EC20CE}"/>
              </a:ext>
            </a:extLst>
          </p:cNvPr>
          <p:cNvSpPr>
            <a:spLocks noGrp="1"/>
          </p:cNvSpPr>
          <p:nvPr>
            <p:ph type="body" sz="quarter" idx="11" hasCustomPrompt="1"/>
          </p:nvPr>
        </p:nvSpPr>
        <p:spPr>
          <a:xfrm>
            <a:off x="438655" y="3802356"/>
            <a:ext cx="8861044" cy="506643"/>
          </a:xfrm>
        </p:spPr>
        <p:txBody>
          <a:bodyPr rIns="0"/>
          <a:lstStyle>
            <a:lvl1pPr marL="0" indent="0">
              <a:buNone/>
              <a:defRPr sz="2000" b="0" baseline="0">
                <a:solidFill>
                  <a:schemeClr val="accent3"/>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rgbClr val="ED854F"/>
                </a:solidFill>
              </a:defRPr>
            </a:lvl2pPr>
            <a:lvl3pPr>
              <a:defRPr>
                <a:solidFill>
                  <a:srgbClr val="ED854F"/>
                </a:solidFill>
              </a:defRPr>
            </a:lvl3pPr>
            <a:lvl4pPr>
              <a:defRPr>
                <a:solidFill>
                  <a:srgbClr val="ED854F"/>
                </a:solidFill>
              </a:defRPr>
            </a:lvl4pPr>
            <a:lvl5pPr>
              <a:defRPr>
                <a:solidFill>
                  <a:srgbClr val="ED854F"/>
                </a:solidFill>
              </a:defRPr>
            </a:lvl5pPr>
          </a:lstStyle>
          <a:p>
            <a:pPr lvl="0"/>
            <a:r>
              <a:rPr lang="en-US"/>
              <a:t>CLICK TO ADD SUBTITLE</a:t>
            </a:r>
          </a:p>
        </p:txBody>
      </p:sp>
      <p:sp>
        <p:nvSpPr>
          <p:cNvPr id="10" name="Rectangle 9">
            <a:extLst>
              <a:ext uri="{FF2B5EF4-FFF2-40B4-BE49-F238E27FC236}">
                <a16:creationId xmlns:a16="http://schemas.microsoft.com/office/drawing/2014/main" id="{4721D1EE-CF82-5C4B-934E-0539DB280147}"/>
              </a:ext>
            </a:extLst>
          </p:cNvPr>
          <p:cNvSpPr/>
          <p:nvPr userDrawn="1"/>
        </p:nvSpPr>
        <p:spPr>
          <a:xfrm flipV="1">
            <a:off x="428880" y="3582839"/>
            <a:ext cx="989782" cy="554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solidFill>
                <a:srgbClr val="ED854F"/>
              </a:solidFill>
            </a:endParaRPr>
          </a:p>
        </p:txBody>
      </p:sp>
    </p:spTree>
    <p:extLst>
      <p:ext uri="{BB962C8B-B14F-4D97-AF65-F5344CB8AC3E}">
        <p14:creationId xmlns:p14="http://schemas.microsoft.com/office/powerpoint/2010/main" val="292218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2901"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8"/>
          <p:cNvSpPr>
            <a:spLocks noGrp="1"/>
          </p:cNvSpPr>
          <p:nvPr>
            <p:ph type="body" sz="quarter" idx="13" hasCustomPrompt="1"/>
          </p:nvPr>
        </p:nvSpPr>
        <p:spPr>
          <a:xfrm>
            <a:off x="469900" y="802004"/>
            <a:ext cx="11252200" cy="757255"/>
          </a:xfrm>
          <a:prstGeom prst="rect">
            <a:avLst/>
          </a:prstGeom>
        </p:spPr>
        <p:txBody>
          <a:bodyPr lIns="0" tIns="0" rIns="0" bIns="0">
            <a:noAutofit/>
          </a:bodyPr>
          <a:lstStyle>
            <a:lvl1pPr marL="0" indent="0">
              <a:buNone/>
              <a:defRPr sz="1400" b="0">
                <a:solidFill>
                  <a:schemeClr val="tx1"/>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800"/>
            </a:lvl1pPr>
          </a:lstStyle>
          <a:p>
            <a:r>
              <a:rPr lang="en-US" noProof="0"/>
              <a:t>Click to edit Master title style</a:t>
            </a:r>
          </a:p>
        </p:txBody>
      </p:sp>
    </p:spTree>
    <p:extLst>
      <p:ext uri="{BB962C8B-B14F-4D97-AF65-F5344CB8AC3E}">
        <p14:creationId xmlns:p14="http://schemas.microsoft.com/office/powerpoint/2010/main" val="356078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149534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D12C-F83C-47C2-8333-6FD33680B4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6EC74E-C2A7-4541-8515-D25C9C771B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77A5A4-DEB1-429B-855B-DED9309C68E5}"/>
              </a:ext>
            </a:extLst>
          </p:cNvPr>
          <p:cNvSpPr>
            <a:spLocks noGrp="1"/>
          </p:cNvSpPr>
          <p:nvPr>
            <p:ph type="dt" sz="half" idx="10"/>
          </p:nvPr>
        </p:nvSpPr>
        <p:spPr/>
        <p:txBody>
          <a:bodyPr/>
          <a:lstStyle/>
          <a:p>
            <a:fld id="{12DDBED3-B7E4-4489-A52A-D6C67FEB6941}" type="datetimeFigureOut">
              <a:rPr lang="en-US" smtClean="0"/>
              <a:t>9/24/2020</a:t>
            </a:fld>
            <a:endParaRPr lang="en-US"/>
          </a:p>
        </p:txBody>
      </p:sp>
      <p:sp>
        <p:nvSpPr>
          <p:cNvPr id="5" name="Footer Placeholder 4">
            <a:extLst>
              <a:ext uri="{FF2B5EF4-FFF2-40B4-BE49-F238E27FC236}">
                <a16:creationId xmlns:a16="http://schemas.microsoft.com/office/drawing/2014/main" id="{C55EB614-DA9F-45F5-8C6C-BA0205B367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A59E3-C236-4826-861C-C7F363439624}"/>
              </a:ext>
            </a:extLst>
          </p:cNvPr>
          <p:cNvSpPr>
            <a:spLocks noGrp="1"/>
          </p:cNvSpPr>
          <p:nvPr>
            <p:ph type="sldNum" sz="quarter" idx="12"/>
          </p:nvPr>
        </p:nvSpPr>
        <p:spPr/>
        <p:txBody>
          <a:bodyPr/>
          <a:lstStyle/>
          <a:p>
            <a:fld id="{2F09A23E-6530-4C7D-AD38-C3A622879A22}" type="slidenum">
              <a:rPr lang="en-US" smtClean="0"/>
              <a:t>‹#›</a:t>
            </a:fld>
            <a:endParaRPr lang="en-US"/>
          </a:p>
        </p:txBody>
      </p:sp>
    </p:spTree>
    <p:extLst>
      <p:ext uri="{BB962C8B-B14F-4D97-AF65-F5344CB8AC3E}">
        <p14:creationId xmlns:p14="http://schemas.microsoft.com/office/powerpoint/2010/main" val="1800832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vmlDrawing" Target="../drawings/vmlDrawing3.v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image" Target="../media/image5.emf"/><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oleObject" Target="../embeddings/oleObject3.bin"/><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463AD75-C7EC-44F8-9D13-517FFE05024D}"/>
              </a:ext>
            </a:extLst>
          </p:cNvPr>
          <p:cNvGraphicFramePr>
            <a:graphicFrameLocks noChangeAspect="1"/>
          </p:cNvGraphicFramePr>
          <p:nvPr userDrawn="1">
            <p:custDataLst>
              <p:tags r:id="rId12"/>
            </p:custDataLst>
            <p:extLst>
              <p:ext uri="{D42A27DB-BD31-4B8C-83A1-F6EECF244321}">
                <p14:modId xmlns:p14="http://schemas.microsoft.com/office/powerpoint/2010/main" val="4226264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1878" name="think-cell Slide" r:id="rId14" imgW="395" imgH="394" progId="TCLayout.ActiveDocument.1">
                  <p:embed/>
                </p:oleObj>
              </mc:Choice>
              <mc:Fallback>
                <p:oleObj name="think-cell Slide" r:id="rId14" imgW="395" imgH="394" progId="TCLayout.ActiveDocument.1">
                  <p:embed/>
                  <p:pic>
                    <p:nvPicPr>
                      <p:cNvPr id="8" name="Object 7" hidden="1">
                        <a:extLst>
                          <a:ext uri="{FF2B5EF4-FFF2-40B4-BE49-F238E27FC236}">
                            <a16:creationId xmlns:a16="http://schemas.microsoft.com/office/drawing/2014/main" id="{D463AD75-C7EC-44F8-9D13-517FFE05024D}"/>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264AD3B-FDE7-4A25-95BF-103368D422ED}"/>
              </a:ext>
            </a:extLst>
          </p:cNvPr>
          <p:cNvSpPr/>
          <p:nvPr userDrawn="1">
            <p:custDataLst>
              <p:tags r:id="rId1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800" b="0" i="0" baseline="0">
              <a:latin typeface="Chronicle Display Black"/>
              <a:sym typeface="Chronicle Display Black"/>
            </a:endParaRPr>
          </a:p>
        </p:txBody>
      </p:sp>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a:t>Click To Edit Master Title</a:t>
            </a:r>
          </a:p>
        </p:txBody>
      </p:sp>
      <p:sp>
        <p:nvSpPr>
          <p:cNvPr id="4" name="Rectangle 2"/>
          <p:cNvSpPr>
            <a:spLocks/>
          </p:cNvSpPr>
          <p:nvPr userDrawn="1"/>
        </p:nvSpPr>
        <p:spPr bwMode="auto">
          <a:xfrm>
            <a:off x="492834" y="6567972"/>
            <a:ext cx="3347070"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bg1">
                    <a:lumMod val="65000"/>
                  </a:schemeClr>
                </a:solidFill>
                <a:latin typeface="Open Sans" charset="0"/>
                <a:ea typeface="Open Sans" charset="0"/>
                <a:cs typeface="Open Sans" charset="0"/>
                <a:sym typeface="Frutiger Next Pro Light" charset="0"/>
              </a:rPr>
              <a:t>‹#›</a:t>
            </a:fld>
            <a:r>
              <a:rPr lang="en-US" sz="800">
                <a:solidFill>
                  <a:schemeClr val="bg1">
                    <a:lumMod val="65000"/>
                  </a:schemeClr>
                </a:solidFill>
                <a:latin typeface="Open Sans" charset="0"/>
                <a:ea typeface="Open Sans" charset="0"/>
                <a:cs typeface="Open Sans" charset="0"/>
                <a:sym typeface="Frutiger Next Pro Light" charset="0"/>
              </a:rPr>
              <a:t> | Copyright © 2020 Deloitte Development LLC. All rights reserved.</a:t>
            </a:r>
          </a:p>
        </p:txBody>
      </p:sp>
    </p:spTree>
    <p:extLst>
      <p:ext uri="{BB962C8B-B14F-4D97-AF65-F5344CB8AC3E}">
        <p14:creationId xmlns:p14="http://schemas.microsoft.com/office/powerpoint/2010/main" val="2591902040"/>
      </p:ext>
    </p:extLst>
  </p:cSld>
  <p:clrMap bg1="lt1" tx1="dk1" bg2="lt2" tx2="dk2" accent1="accent1" accent2="accent2" accent3="accent3" accent4="accent4" accent5="accent5" accent6="accent6" hlink="hlink" folHlink="folHlink"/>
  <p:sldLayoutIdLst>
    <p:sldLayoutId id="2147484793" r:id="rId1"/>
    <p:sldLayoutId id="2147484784" r:id="rId2"/>
    <p:sldLayoutId id="2147484785" r:id="rId3"/>
    <p:sldLayoutId id="2147484786" r:id="rId4"/>
    <p:sldLayoutId id="2147484787" r:id="rId5"/>
    <p:sldLayoutId id="2147484788" r:id="rId6"/>
    <p:sldLayoutId id="2147484789" r:id="rId7"/>
    <p:sldLayoutId id="2147484790" r:id="rId8"/>
    <p:sldLayoutId id="2147484791" r:id="rId9"/>
  </p:sldLayoutIdLst>
  <p:txStyles>
    <p:titleStyle>
      <a:lvl1pPr algn="l" defTabSz="914400" rtl="0" eaLnBrk="1" latinLnBrk="0" hangingPunct="1">
        <a:lnSpc>
          <a:spcPct val="80000"/>
        </a:lnSpc>
        <a:spcBef>
          <a:spcPct val="0"/>
        </a:spcBef>
        <a:buNone/>
        <a:defRPr sz="24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6816">
          <p15:clr>
            <a:srgbClr val="F26B43"/>
          </p15:clr>
        </p15:guide>
        <p15:guide id="5" pos="2976">
          <p15:clr>
            <a:srgbClr val="F26B43"/>
          </p15:clr>
        </p15:guide>
        <p15:guide id="6" orient="horz" pos="1152">
          <p15:clr>
            <a:srgbClr val="F26B43"/>
          </p15:clr>
        </p15:guide>
        <p15:guide id="7" pos="2688">
          <p15:clr>
            <a:srgbClr val="F26B43"/>
          </p15:clr>
        </p15:guide>
        <p15:guide id="8" pos="864">
          <p15:clr>
            <a:srgbClr val="F26B43"/>
          </p15:clr>
        </p15:guide>
        <p15:guide id="9" orient="horz" pos="744">
          <p15:clr>
            <a:srgbClr val="F26B43"/>
          </p15:clr>
        </p15:guide>
        <p15:guide id="10" pos="5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7"/>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93925" name="think-cell Slide" r:id="rId28" imgW="270" imgH="270" progId="TCLayout.ActiveDocument.1">
                  <p:embed/>
                </p:oleObj>
              </mc:Choice>
              <mc:Fallback>
                <p:oleObj name="think-cell Slide" r:id="rId28" imgW="270" imgH="270" progId="TCLayout.ActiveDocument.1">
                  <p:embed/>
                  <p:pic>
                    <p:nvPicPr>
                      <p:cNvPr id="4" name="Object 3" hidden="1"/>
                      <p:cNvPicPr/>
                      <p:nvPr/>
                    </p:nvPicPr>
                    <p:blipFill>
                      <a:blip r:embed="rId29"/>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538798"/>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Box 10"/>
          <p:cNvSpPr txBox="1"/>
          <p:nvPr userDrawn="1"/>
        </p:nvSpPr>
        <p:spPr>
          <a:xfrm>
            <a:off x="8989412" y="6477000"/>
            <a:ext cx="2576945" cy="100027"/>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800"/>
              </a:spcBef>
              <a:spcAft>
                <a:spcPts val="0"/>
              </a:spcAft>
              <a:buClrTx/>
              <a:buSzPct val="100000"/>
              <a:buFont typeface="Arial"/>
              <a:buNone/>
              <a:tabLst/>
              <a:defRPr/>
            </a:pPr>
            <a:r>
              <a:rPr lang="en-US" sz="650" noProof="0" dirty="0">
                <a:solidFill>
                  <a:schemeClr val="tx1"/>
                </a:solidFill>
              </a:rPr>
              <a:t>Copyright © 2019 Deloitte Development LLC. All rights reserved.  </a:t>
            </a:r>
            <a:r>
              <a:rPr kumimoji="0" lang="en-US" sz="650" b="0" i="0" u="none" strike="noStrike" kern="1200" cap="none" spc="0" normalizeH="0" baseline="0" noProof="0" dirty="0">
                <a:ln>
                  <a:noFill/>
                </a:ln>
                <a:solidFill>
                  <a:prstClr val="black"/>
                </a:solidFill>
                <a:effectLst/>
                <a:uLnTx/>
                <a:uFillTx/>
                <a:latin typeface="+mn-lt"/>
                <a:ea typeface="+mn-ea"/>
                <a:cs typeface="+mn-cs"/>
              </a:rPr>
              <a:t>| </a:t>
            </a:r>
            <a:endParaRPr lang="en-US" sz="650" noProof="0" dirty="0">
              <a:solidFill>
                <a:schemeClr val="tx1"/>
              </a:solidFill>
            </a:endParaRPr>
          </a:p>
        </p:txBody>
      </p:sp>
      <p:sp>
        <p:nvSpPr>
          <p:cNvPr id="12" name="TextBox 1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3824867249"/>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7" r:id="rId13"/>
    <p:sldLayoutId id="2147484808" r:id="rId14"/>
    <p:sldLayoutId id="2147484809" r:id="rId15"/>
    <p:sldLayoutId id="2147484810" r:id="rId16"/>
    <p:sldLayoutId id="2147484811" r:id="rId17"/>
    <p:sldLayoutId id="2147484812" r:id="rId18"/>
    <p:sldLayoutId id="2147484813" r:id="rId19"/>
    <p:sldLayoutId id="2147484814" r:id="rId20"/>
    <p:sldLayoutId id="2147484815" r:id="rId21"/>
    <p:sldLayoutId id="2147484816" r:id="rId22"/>
    <p:sldLayoutId id="2147484817" r:id="rId23"/>
    <p:sldLayoutId id="2147484818" r:id="rId24"/>
  </p:sldLayoutIdLst>
  <p:hf hdr="0" dt="0"/>
  <p:txStyles>
    <p:titleStyle>
      <a:lvl1pPr algn="l" defTabSz="121917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20" pos="6299">
          <p15:clr>
            <a:srgbClr val="F26B43"/>
          </p15:clr>
        </p15:guide>
        <p15:guide id="22" orient="horz" pos="64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7.emf"/></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hyperlink" Target="http://www.book-cover-judger.com/"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1.png"/><Relationship Id="rId7"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15.png"/><Relationship Id="rId4" Type="http://schemas.openxmlformats.org/officeDocument/2006/relationships/image" Target="../media/image32.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A3FEE2-3D89-4088-A1F1-1708D27263AE}"/>
              </a:ext>
            </a:extLst>
          </p:cNvPr>
          <p:cNvPicPr>
            <a:picLocks noChangeAspect="1"/>
          </p:cNvPicPr>
          <p:nvPr/>
        </p:nvPicPr>
        <p:blipFill>
          <a:blip r:embed="rId4"/>
          <a:stretch>
            <a:fillRect/>
          </a:stretch>
        </p:blipFill>
        <p:spPr>
          <a:xfrm>
            <a:off x="2777100" y="953800"/>
            <a:ext cx="6637800" cy="4950400"/>
          </a:xfrm>
          <a:prstGeom prst="rect">
            <a:avLst/>
          </a:prstGeom>
        </p:spPr>
      </p:pic>
      <p:sp>
        <p:nvSpPr>
          <p:cNvPr id="9" name="Text Placeholder 5">
            <a:extLst>
              <a:ext uri="{FF2B5EF4-FFF2-40B4-BE49-F238E27FC236}">
                <a16:creationId xmlns:a16="http://schemas.microsoft.com/office/drawing/2014/main" id="{F2D61560-87AB-4134-9967-B2646D9E290A}"/>
              </a:ext>
            </a:extLst>
          </p:cNvPr>
          <p:cNvSpPr>
            <a:spLocks noGrp="1"/>
          </p:cNvSpPr>
          <p:nvPr>
            <p:ph type="subTitle" idx="1"/>
          </p:nvPr>
        </p:nvSpPr>
        <p:spPr>
          <a:xfrm>
            <a:off x="475200" y="5721355"/>
            <a:ext cx="5592011" cy="505645"/>
          </a:xfrm>
        </p:spPr>
        <p:txBody>
          <a:bodyPr/>
          <a:lstStyle/>
          <a:p>
            <a:r>
              <a:rPr lang="en-US" sz="2400" dirty="0"/>
              <a:t>Book Cover Judger</a:t>
            </a:r>
          </a:p>
          <a:p>
            <a:r>
              <a:rPr lang="en-US" b="0" dirty="0"/>
              <a:t>ML Guild Apprentice Capstone – Grant Tesdahl</a:t>
            </a:r>
          </a:p>
        </p:txBody>
      </p:sp>
      <p:sp>
        <p:nvSpPr>
          <p:cNvPr id="12" name="Text Placeholder 11">
            <a:extLst>
              <a:ext uri="{FF2B5EF4-FFF2-40B4-BE49-F238E27FC236}">
                <a16:creationId xmlns:a16="http://schemas.microsoft.com/office/drawing/2014/main" id="{B76066A1-F509-45C1-9CE3-1F8AE3341D9B}"/>
              </a:ext>
            </a:extLst>
          </p:cNvPr>
          <p:cNvSpPr>
            <a:spLocks noGrp="1"/>
          </p:cNvSpPr>
          <p:nvPr>
            <p:ph type="body" sz="quarter" idx="10"/>
          </p:nvPr>
        </p:nvSpPr>
        <p:spPr/>
        <p:txBody>
          <a:bodyPr/>
          <a:lstStyle/>
          <a:p>
            <a:pPr marL="0" indent="0">
              <a:buNone/>
            </a:pPr>
            <a:r>
              <a:rPr lang="en-US" dirty="0"/>
              <a:t>September 24, 2020</a:t>
            </a:r>
          </a:p>
        </p:txBody>
      </p:sp>
    </p:spTree>
    <p:custDataLst>
      <p:tags r:id="rId1"/>
    </p:custDataLst>
    <p:extLst>
      <p:ext uri="{BB962C8B-B14F-4D97-AF65-F5344CB8AC3E}">
        <p14:creationId xmlns:p14="http://schemas.microsoft.com/office/powerpoint/2010/main" val="3994717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C423D460-1F3F-4A0B-AE30-D67679F6D934}"/>
              </a:ext>
            </a:extLst>
          </p:cNvPr>
          <p:cNvCxnSpPr>
            <a:cxnSpLocks/>
          </p:cNvCxnSpPr>
          <p:nvPr/>
        </p:nvCxnSpPr>
        <p:spPr>
          <a:xfrm flipV="1">
            <a:off x="492069" y="3613968"/>
            <a:ext cx="3657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94914" name="Picture 2">
            <a:extLst>
              <a:ext uri="{FF2B5EF4-FFF2-40B4-BE49-F238E27FC236}">
                <a16:creationId xmlns:a16="http://schemas.microsoft.com/office/drawing/2014/main" id="{FA96A7EC-F675-41BC-B45A-DB6BBBB44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024" y="3820204"/>
            <a:ext cx="269557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CC744CD-D35B-43EB-9E84-3DF8E53048A9}"/>
              </a:ext>
            </a:extLst>
          </p:cNvPr>
          <p:cNvPicPr>
            <a:picLocks noChangeAspect="1"/>
          </p:cNvPicPr>
          <p:nvPr/>
        </p:nvPicPr>
        <p:blipFill>
          <a:blip r:embed="rId4"/>
          <a:stretch>
            <a:fillRect/>
          </a:stretch>
        </p:blipFill>
        <p:spPr>
          <a:xfrm>
            <a:off x="203926" y="4053432"/>
            <a:ext cx="8381173" cy="2232046"/>
          </a:xfrm>
          <a:prstGeom prst="rect">
            <a:avLst/>
          </a:prstGeom>
        </p:spPr>
      </p:pic>
      <p:sp>
        <p:nvSpPr>
          <p:cNvPr id="47" name="Rectangle 46">
            <a:extLst>
              <a:ext uri="{FF2B5EF4-FFF2-40B4-BE49-F238E27FC236}">
                <a16:creationId xmlns:a16="http://schemas.microsoft.com/office/drawing/2014/main" id="{5A7F5BEB-1615-4C74-A916-86F19BD28871}"/>
              </a:ext>
            </a:extLst>
          </p:cNvPr>
          <p:cNvSpPr/>
          <p:nvPr/>
        </p:nvSpPr>
        <p:spPr>
          <a:xfrm>
            <a:off x="0" y="1145148"/>
            <a:ext cx="12192000" cy="18397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15FA0F79-5F1D-4DC0-AEC8-8EF5669A3D30}"/>
              </a:ext>
            </a:extLst>
          </p:cNvPr>
          <p:cNvCxnSpPr>
            <a:cxnSpLocks/>
          </p:cNvCxnSpPr>
          <p:nvPr/>
        </p:nvCxnSpPr>
        <p:spPr>
          <a:xfrm flipV="1">
            <a:off x="492069" y="1571509"/>
            <a:ext cx="448056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Title 34">
            <a:extLst>
              <a:ext uri="{FF2B5EF4-FFF2-40B4-BE49-F238E27FC236}">
                <a16:creationId xmlns:a16="http://schemas.microsoft.com/office/drawing/2014/main" id="{EA00157B-DF6E-4AF9-BABB-D45AB0EE54C5}"/>
              </a:ext>
            </a:extLst>
          </p:cNvPr>
          <p:cNvSpPr>
            <a:spLocks noGrp="1"/>
          </p:cNvSpPr>
          <p:nvPr>
            <p:ph type="title"/>
          </p:nvPr>
        </p:nvSpPr>
        <p:spPr>
          <a:xfrm>
            <a:off x="492070" y="327376"/>
            <a:ext cx="11202625" cy="553998"/>
          </a:xfrm>
        </p:spPr>
        <p:txBody>
          <a:bodyPr/>
          <a:lstStyle/>
          <a:p>
            <a:r>
              <a:rPr lang="en-US" sz="3600" b="0" dirty="0"/>
              <a:t>Modeling: Additional Training</a:t>
            </a:r>
          </a:p>
        </p:txBody>
      </p:sp>
      <p:grpSp>
        <p:nvGrpSpPr>
          <p:cNvPr id="2" name="Group 1">
            <a:extLst>
              <a:ext uri="{FF2B5EF4-FFF2-40B4-BE49-F238E27FC236}">
                <a16:creationId xmlns:a16="http://schemas.microsoft.com/office/drawing/2014/main" id="{9FAD1D88-8984-42D1-81FD-52B58240DB59}"/>
              </a:ext>
            </a:extLst>
          </p:cNvPr>
          <p:cNvGrpSpPr/>
          <p:nvPr/>
        </p:nvGrpSpPr>
        <p:grpSpPr>
          <a:xfrm>
            <a:off x="9487610" y="239086"/>
            <a:ext cx="2474373" cy="609653"/>
            <a:chOff x="9487610" y="239086"/>
            <a:chExt cx="2474373" cy="609653"/>
          </a:xfrm>
        </p:grpSpPr>
        <p:cxnSp>
          <p:nvCxnSpPr>
            <p:cNvPr id="10" name="Straight Connector 9">
              <a:extLst>
                <a:ext uri="{FF2B5EF4-FFF2-40B4-BE49-F238E27FC236}">
                  <a16:creationId xmlns:a16="http://schemas.microsoft.com/office/drawing/2014/main" id="{83DDAEA1-2651-4689-8AC6-0CCF1D0C4C9E}"/>
                </a:ext>
              </a:extLst>
            </p:cNvPr>
            <p:cNvCxnSpPr>
              <a:cxnSpLocks/>
            </p:cNvCxnSpPr>
            <p:nvPr/>
          </p:nvCxnSpPr>
          <p:spPr>
            <a:xfrm>
              <a:off x="9615541" y="540932"/>
              <a:ext cx="2103120" cy="5961"/>
            </a:xfrm>
            <a:prstGeom prst="line">
              <a:avLst/>
            </a:prstGeom>
            <a:ln w="19050" cmpd="sng">
              <a:solidFill>
                <a:schemeClr val="accent6"/>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11" name="Isosceles Triangle 10">
              <a:extLst>
                <a:ext uri="{FF2B5EF4-FFF2-40B4-BE49-F238E27FC236}">
                  <a16:creationId xmlns:a16="http://schemas.microsoft.com/office/drawing/2014/main" id="{38C03B2D-A9AE-46CA-9278-8274C72CFCDB}"/>
                </a:ext>
              </a:extLst>
            </p:cNvPr>
            <p:cNvSpPr/>
            <p:nvPr/>
          </p:nvSpPr>
          <p:spPr>
            <a:xfrm rot="5400000">
              <a:off x="10035115"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sp>
          <p:nvSpPr>
            <p:cNvPr id="12" name="Isosceles Triangle 11">
              <a:extLst>
                <a:ext uri="{FF2B5EF4-FFF2-40B4-BE49-F238E27FC236}">
                  <a16:creationId xmlns:a16="http://schemas.microsoft.com/office/drawing/2014/main" id="{0ABC3728-CFD2-46CF-BBA5-313C29358B75}"/>
                </a:ext>
              </a:extLst>
            </p:cNvPr>
            <p:cNvSpPr/>
            <p:nvPr/>
          </p:nvSpPr>
          <p:spPr>
            <a:xfrm rot="5400000">
              <a:off x="10994911"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a:extLst>
                <a:ext uri="{FF2B5EF4-FFF2-40B4-BE49-F238E27FC236}">
                  <a16:creationId xmlns:a16="http://schemas.microsoft.com/office/drawing/2014/main" id="{AB67C3E7-05F7-46D2-9E1D-F4A76B97927F}"/>
                </a:ext>
              </a:extLst>
            </p:cNvPr>
            <p:cNvPicPr>
              <a:picLocks noChangeAspect="1"/>
            </p:cNvPicPr>
            <p:nvPr/>
          </p:nvPicPr>
          <p:blipFill>
            <a:blip r:embed="rId5">
              <a:grayscl/>
            </a:blip>
            <a:stretch>
              <a:fillRect/>
            </a:stretch>
          </p:blipFill>
          <p:spPr>
            <a:xfrm>
              <a:off x="9487610" y="345775"/>
              <a:ext cx="396274" cy="396274"/>
            </a:xfrm>
            <a:prstGeom prst="rect">
              <a:avLst/>
            </a:prstGeom>
          </p:spPr>
        </p:pic>
        <p:pic>
          <p:nvPicPr>
            <p:cNvPr id="14" name="Picture 13">
              <a:extLst>
                <a:ext uri="{FF2B5EF4-FFF2-40B4-BE49-F238E27FC236}">
                  <a16:creationId xmlns:a16="http://schemas.microsoft.com/office/drawing/2014/main" id="{7A7B83AB-DF53-45F1-A878-14C348CB4EC4}"/>
                </a:ext>
              </a:extLst>
            </p:cNvPr>
            <p:cNvPicPr>
              <a:picLocks noChangeAspect="1"/>
            </p:cNvPicPr>
            <p:nvPr/>
          </p:nvPicPr>
          <p:blipFill>
            <a:blip r:embed="rId6"/>
            <a:stretch>
              <a:fillRect/>
            </a:stretch>
          </p:blipFill>
          <p:spPr>
            <a:xfrm>
              <a:off x="10386440" y="318341"/>
              <a:ext cx="457240" cy="451143"/>
            </a:xfrm>
            <a:prstGeom prst="rect">
              <a:avLst/>
            </a:prstGeom>
          </p:spPr>
        </p:pic>
        <p:pic>
          <p:nvPicPr>
            <p:cNvPr id="15" name="Picture 14">
              <a:extLst>
                <a:ext uri="{FF2B5EF4-FFF2-40B4-BE49-F238E27FC236}">
                  <a16:creationId xmlns:a16="http://schemas.microsoft.com/office/drawing/2014/main" id="{799BDD3E-A986-4EF2-B06F-DBCC9F6E5CF7}"/>
                </a:ext>
              </a:extLst>
            </p:cNvPr>
            <p:cNvPicPr>
              <a:picLocks noChangeAspect="1"/>
            </p:cNvPicPr>
            <p:nvPr/>
          </p:nvPicPr>
          <p:blipFill>
            <a:blip r:embed="rId7">
              <a:grayscl/>
            </a:blip>
            <a:stretch>
              <a:fillRect/>
            </a:stretch>
          </p:blipFill>
          <p:spPr>
            <a:xfrm>
              <a:off x="11346234" y="239086"/>
              <a:ext cx="615749" cy="609653"/>
            </a:xfrm>
            <a:prstGeom prst="rect">
              <a:avLst/>
            </a:prstGeom>
          </p:spPr>
        </p:pic>
      </p:grpSp>
      <p:sp>
        <p:nvSpPr>
          <p:cNvPr id="45" name="TextBox 44">
            <a:extLst>
              <a:ext uri="{FF2B5EF4-FFF2-40B4-BE49-F238E27FC236}">
                <a16:creationId xmlns:a16="http://schemas.microsoft.com/office/drawing/2014/main" id="{FB5F7860-26B1-4873-A2B6-675FFF541E82}"/>
              </a:ext>
            </a:extLst>
          </p:cNvPr>
          <p:cNvSpPr txBox="1"/>
          <p:nvPr/>
        </p:nvSpPr>
        <p:spPr>
          <a:xfrm>
            <a:off x="492069" y="1286034"/>
            <a:ext cx="5120640" cy="307777"/>
          </a:xfrm>
          <a:prstGeom prst="rect">
            <a:avLst/>
          </a:prstGeom>
          <a:noFill/>
        </p:spPr>
        <p:txBody>
          <a:bodyPr wrap="square" lIns="0" tIns="0" rIns="0" bIns="0" rtlCol="0" anchor="b">
            <a:spAutoFit/>
          </a:bodyPr>
          <a:lstStyle/>
          <a:p>
            <a:r>
              <a:rPr lang="en-US" sz="2000" b="1" dirty="0"/>
              <a:t>Enhancing the Classification Model:</a:t>
            </a:r>
          </a:p>
        </p:txBody>
      </p:sp>
      <p:grpSp>
        <p:nvGrpSpPr>
          <p:cNvPr id="18" name="Group 17">
            <a:extLst>
              <a:ext uri="{FF2B5EF4-FFF2-40B4-BE49-F238E27FC236}">
                <a16:creationId xmlns:a16="http://schemas.microsoft.com/office/drawing/2014/main" id="{264858A4-58B9-4CDA-9850-7DACA46F49C4}"/>
              </a:ext>
            </a:extLst>
          </p:cNvPr>
          <p:cNvGrpSpPr/>
          <p:nvPr/>
        </p:nvGrpSpPr>
        <p:grpSpPr>
          <a:xfrm>
            <a:off x="511584" y="1913897"/>
            <a:ext cx="11168833" cy="730090"/>
            <a:chOff x="511584" y="2036558"/>
            <a:chExt cx="11168833" cy="730090"/>
          </a:xfrm>
        </p:grpSpPr>
        <p:sp>
          <p:nvSpPr>
            <p:cNvPr id="7" name="Rectangle: Rounded Corners 6">
              <a:extLst>
                <a:ext uri="{FF2B5EF4-FFF2-40B4-BE49-F238E27FC236}">
                  <a16:creationId xmlns:a16="http://schemas.microsoft.com/office/drawing/2014/main" id="{1ADFB79C-944F-41E3-A7A4-217D3D567AB5}"/>
                </a:ext>
              </a:extLst>
            </p:cNvPr>
            <p:cNvSpPr/>
            <p:nvPr/>
          </p:nvSpPr>
          <p:spPr>
            <a:xfrm>
              <a:off x="511584" y="2036558"/>
              <a:ext cx="2767272" cy="7300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Unfreeze ResNet34 Layers &amp; Train for 20 Epochs</a:t>
              </a:r>
            </a:p>
          </p:txBody>
        </p:sp>
        <p:sp>
          <p:nvSpPr>
            <p:cNvPr id="32" name="Rectangle: Rounded Corners 31">
              <a:extLst>
                <a:ext uri="{FF2B5EF4-FFF2-40B4-BE49-F238E27FC236}">
                  <a16:creationId xmlns:a16="http://schemas.microsoft.com/office/drawing/2014/main" id="{F5F804B8-C729-4167-BAFF-B9417297A420}"/>
                </a:ext>
              </a:extLst>
            </p:cNvPr>
            <p:cNvSpPr/>
            <p:nvPr/>
          </p:nvSpPr>
          <p:spPr>
            <a:xfrm>
              <a:off x="4712364" y="2036558"/>
              <a:ext cx="2767272" cy="7300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Recreate Dataset with Larger Images</a:t>
              </a:r>
            </a:p>
          </p:txBody>
        </p:sp>
        <p:sp>
          <p:nvSpPr>
            <p:cNvPr id="33" name="Rectangle: Rounded Corners 32">
              <a:extLst>
                <a:ext uri="{FF2B5EF4-FFF2-40B4-BE49-F238E27FC236}">
                  <a16:creationId xmlns:a16="http://schemas.microsoft.com/office/drawing/2014/main" id="{4D3EFB32-5995-411E-BAB7-539229E47C37}"/>
                </a:ext>
              </a:extLst>
            </p:cNvPr>
            <p:cNvSpPr/>
            <p:nvPr/>
          </p:nvSpPr>
          <p:spPr>
            <a:xfrm>
              <a:off x="8913145" y="2036558"/>
              <a:ext cx="2767272" cy="7300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Open Sans" panose="020B0606030504020204" pitchFamily="34" charset="0"/>
                  <a:ea typeface="Open Sans" panose="020B0606030504020204" pitchFamily="34" charset="0"/>
                  <a:cs typeface="Open Sans" panose="020B0606030504020204" pitchFamily="34" charset="0"/>
                </a:rPr>
                <a:t>Refreeze &amp; Train Last Layers for 3 Epochs</a:t>
              </a:r>
            </a:p>
          </p:txBody>
        </p:sp>
        <p:sp>
          <p:nvSpPr>
            <p:cNvPr id="34" name="Freeform 6">
              <a:extLst>
                <a:ext uri="{FF2B5EF4-FFF2-40B4-BE49-F238E27FC236}">
                  <a16:creationId xmlns:a16="http://schemas.microsoft.com/office/drawing/2014/main" id="{516FA34F-9A4B-4730-A75B-9BE6BD9879D1}"/>
                </a:ext>
              </a:extLst>
            </p:cNvPr>
            <p:cNvSpPr>
              <a:spLocks/>
            </p:cNvSpPr>
            <p:nvPr/>
          </p:nvSpPr>
          <p:spPr bwMode="auto">
            <a:xfrm>
              <a:off x="3876719" y="2170830"/>
              <a:ext cx="237782" cy="461547"/>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6">
              <a:extLst>
                <a:ext uri="{FF2B5EF4-FFF2-40B4-BE49-F238E27FC236}">
                  <a16:creationId xmlns:a16="http://schemas.microsoft.com/office/drawing/2014/main" id="{4FE2CE3E-AC5D-415E-BA71-625664FCC12A}"/>
                </a:ext>
              </a:extLst>
            </p:cNvPr>
            <p:cNvSpPr>
              <a:spLocks/>
            </p:cNvSpPr>
            <p:nvPr/>
          </p:nvSpPr>
          <p:spPr bwMode="auto">
            <a:xfrm>
              <a:off x="8077499" y="2170830"/>
              <a:ext cx="237782" cy="461547"/>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8" name="TextBox 47">
            <a:extLst>
              <a:ext uri="{FF2B5EF4-FFF2-40B4-BE49-F238E27FC236}">
                <a16:creationId xmlns:a16="http://schemas.microsoft.com/office/drawing/2014/main" id="{A248BABF-CCA9-40B1-8F64-A4F125F2B159}"/>
              </a:ext>
            </a:extLst>
          </p:cNvPr>
          <p:cNvSpPr txBox="1"/>
          <p:nvPr/>
        </p:nvSpPr>
        <p:spPr>
          <a:xfrm>
            <a:off x="492069" y="3328493"/>
            <a:ext cx="5120640" cy="307777"/>
          </a:xfrm>
          <a:prstGeom prst="rect">
            <a:avLst/>
          </a:prstGeom>
          <a:noFill/>
        </p:spPr>
        <p:txBody>
          <a:bodyPr wrap="square" lIns="0" tIns="0" rIns="0" bIns="0" rtlCol="0" anchor="b">
            <a:spAutoFit/>
          </a:bodyPr>
          <a:lstStyle/>
          <a:p>
            <a:r>
              <a:rPr lang="en-US" sz="2000" b="1" dirty="0"/>
              <a:t>Final Architecture &amp; Results:</a:t>
            </a:r>
          </a:p>
        </p:txBody>
      </p:sp>
      <p:sp>
        <p:nvSpPr>
          <p:cNvPr id="50" name="TextBox 49">
            <a:extLst>
              <a:ext uri="{FF2B5EF4-FFF2-40B4-BE49-F238E27FC236}">
                <a16:creationId xmlns:a16="http://schemas.microsoft.com/office/drawing/2014/main" id="{840E8585-2754-455F-9D9D-15DAAADD6126}"/>
              </a:ext>
            </a:extLst>
          </p:cNvPr>
          <p:cNvSpPr txBox="1"/>
          <p:nvPr/>
        </p:nvSpPr>
        <p:spPr>
          <a:xfrm>
            <a:off x="8249562" y="3328493"/>
            <a:ext cx="3908121" cy="461665"/>
          </a:xfrm>
          <a:prstGeom prst="rect">
            <a:avLst/>
          </a:prstGeom>
          <a:noFill/>
        </p:spPr>
        <p:txBody>
          <a:bodyPr wrap="square" lIns="0" tIns="0" rIns="0" bIns="0" rtlCol="0" anchor="b">
            <a:spAutoFit/>
          </a:bodyPr>
          <a:lstStyle/>
          <a:p>
            <a:pPr algn="ctr"/>
            <a:r>
              <a:rPr lang="en-US" sz="1600" b="1" dirty="0"/>
              <a:t>44% Accuracy on the Validation Set</a:t>
            </a:r>
          </a:p>
          <a:p>
            <a:pPr algn="ctr"/>
            <a:r>
              <a:rPr lang="en-US" sz="1400" i="1" dirty="0"/>
              <a:t>(Compared to 33% Baseline; P-Value &lt; 0.0001)</a:t>
            </a:r>
            <a:endParaRPr lang="en-US" sz="1600" i="1" dirty="0"/>
          </a:p>
        </p:txBody>
      </p:sp>
      <p:sp>
        <p:nvSpPr>
          <p:cNvPr id="53" name="TextBox 52">
            <a:extLst>
              <a:ext uri="{FF2B5EF4-FFF2-40B4-BE49-F238E27FC236}">
                <a16:creationId xmlns:a16="http://schemas.microsoft.com/office/drawing/2014/main" id="{36915A94-0391-4CA5-8E3B-06A668CDCCF8}"/>
              </a:ext>
            </a:extLst>
          </p:cNvPr>
          <p:cNvSpPr txBox="1"/>
          <p:nvPr/>
        </p:nvSpPr>
        <p:spPr>
          <a:xfrm>
            <a:off x="3407615" y="3937030"/>
            <a:ext cx="4728826" cy="215444"/>
          </a:xfrm>
          <a:prstGeom prst="rect">
            <a:avLst/>
          </a:prstGeom>
          <a:noFill/>
        </p:spPr>
        <p:txBody>
          <a:bodyPr wrap="square" lIns="0" tIns="0" rIns="0" bIns="0" rtlCol="0" anchor="b">
            <a:spAutoFit/>
          </a:bodyPr>
          <a:lstStyle/>
          <a:p>
            <a:pPr algn="ctr"/>
            <a:r>
              <a:rPr lang="en-US" sz="1400" i="1" dirty="0"/>
              <a:t>40 trainable layers with 546,435 trainable parameters</a:t>
            </a:r>
            <a:endParaRPr lang="en-US" sz="1600" i="1" dirty="0"/>
          </a:p>
        </p:txBody>
      </p:sp>
      <p:grpSp>
        <p:nvGrpSpPr>
          <p:cNvPr id="5" name="Group 4">
            <a:extLst>
              <a:ext uri="{FF2B5EF4-FFF2-40B4-BE49-F238E27FC236}">
                <a16:creationId xmlns:a16="http://schemas.microsoft.com/office/drawing/2014/main" id="{3E466510-3585-4DFA-916E-3B47482A5A7F}"/>
              </a:ext>
            </a:extLst>
          </p:cNvPr>
          <p:cNvGrpSpPr/>
          <p:nvPr/>
        </p:nvGrpSpPr>
        <p:grpSpPr>
          <a:xfrm>
            <a:off x="246212" y="5782674"/>
            <a:ext cx="6451800" cy="520992"/>
            <a:chOff x="237673" y="5661912"/>
            <a:chExt cx="3819677" cy="693440"/>
          </a:xfrm>
        </p:grpSpPr>
        <p:sp>
          <p:nvSpPr>
            <p:cNvPr id="3" name="Left Brace 2">
              <a:extLst>
                <a:ext uri="{FF2B5EF4-FFF2-40B4-BE49-F238E27FC236}">
                  <a16:creationId xmlns:a16="http://schemas.microsoft.com/office/drawing/2014/main" id="{7FC457D1-85F8-4D98-B459-F4AA3466EEEC}"/>
                </a:ext>
              </a:extLst>
            </p:cNvPr>
            <p:cNvSpPr/>
            <p:nvPr/>
          </p:nvSpPr>
          <p:spPr>
            <a:xfrm rot="16200000">
              <a:off x="2007639" y="3891946"/>
              <a:ext cx="279746" cy="3819677"/>
            </a:xfrm>
            <a:prstGeom prst="leftBrace">
              <a:avLst>
                <a:gd name="adj1" fmla="val 33150"/>
                <a:gd name="adj2" fmla="val 50000"/>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6CA16D2A-8568-472A-8C64-7DC4F90A517B}"/>
                </a:ext>
              </a:extLst>
            </p:cNvPr>
            <p:cNvSpPr/>
            <p:nvPr/>
          </p:nvSpPr>
          <p:spPr>
            <a:xfrm>
              <a:off x="1737683" y="5921094"/>
              <a:ext cx="821266" cy="205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C5B98F6-983F-434B-A711-3A7AFDDFE696}"/>
                </a:ext>
              </a:extLst>
            </p:cNvPr>
            <p:cNvSpPr txBox="1"/>
            <p:nvPr/>
          </p:nvSpPr>
          <p:spPr>
            <a:xfrm>
              <a:off x="813666" y="5955242"/>
              <a:ext cx="2669303" cy="400110"/>
            </a:xfrm>
            <a:prstGeom prst="rect">
              <a:avLst/>
            </a:prstGeom>
            <a:noFill/>
          </p:spPr>
          <p:txBody>
            <a:bodyPr wrap="square" lIns="0" tIns="0" rIns="0" bIns="0" rtlCol="0" anchor="t">
              <a:spAutoFit/>
            </a:bodyPr>
            <a:lstStyle/>
            <a:p>
              <a:pPr algn="ctr"/>
              <a:r>
                <a:rPr lang="en-US" sz="1400" b="1" i="1" dirty="0"/>
                <a:t>ResNet34</a:t>
              </a:r>
            </a:p>
            <a:p>
              <a:pPr algn="ctr"/>
              <a:r>
                <a:rPr lang="en-US" sz="1200" i="1" dirty="0"/>
                <a:t>(cut at the last convolutional layer)</a:t>
              </a:r>
            </a:p>
          </p:txBody>
        </p:sp>
      </p:grpSp>
    </p:spTree>
    <p:extLst>
      <p:ext uri="{BB962C8B-B14F-4D97-AF65-F5344CB8AC3E}">
        <p14:creationId xmlns:p14="http://schemas.microsoft.com/office/powerpoint/2010/main" val="28900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49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EA00157B-DF6E-4AF9-BABB-D45AB0EE54C5}"/>
              </a:ext>
            </a:extLst>
          </p:cNvPr>
          <p:cNvSpPr>
            <a:spLocks noGrp="1"/>
          </p:cNvSpPr>
          <p:nvPr>
            <p:ph type="title"/>
          </p:nvPr>
        </p:nvSpPr>
        <p:spPr>
          <a:xfrm>
            <a:off x="492070" y="327376"/>
            <a:ext cx="11202625" cy="553998"/>
          </a:xfrm>
        </p:spPr>
        <p:txBody>
          <a:bodyPr/>
          <a:lstStyle/>
          <a:p>
            <a:r>
              <a:rPr lang="en-US" sz="3600" b="0" dirty="0"/>
              <a:t>Deployment</a:t>
            </a:r>
          </a:p>
        </p:txBody>
      </p:sp>
      <p:grpSp>
        <p:nvGrpSpPr>
          <p:cNvPr id="2" name="Group 1">
            <a:extLst>
              <a:ext uri="{FF2B5EF4-FFF2-40B4-BE49-F238E27FC236}">
                <a16:creationId xmlns:a16="http://schemas.microsoft.com/office/drawing/2014/main" id="{77114AE6-5EAA-43ED-B981-E8203B903488}"/>
              </a:ext>
            </a:extLst>
          </p:cNvPr>
          <p:cNvGrpSpPr/>
          <p:nvPr/>
        </p:nvGrpSpPr>
        <p:grpSpPr>
          <a:xfrm>
            <a:off x="9487610" y="239086"/>
            <a:ext cx="2474373" cy="609653"/>
            <a:chOff x="9487610" y="239086"/>
            <a:chExt cx="2474373" cy="609653"/>
          </a:xfrm>
        </p:grpSpPr>
        <p:cxnSp>
          <p:nvCxnSpPr>
            <p:cNvPr id="5" name="Straight Connector 4">
              <a:extLst>
                <a:ext uri="{FF2B5EF4-FFF2-40B4-BE49-F238E27FC236}">
                  <a16:creationId xmlns:a16="http://schemas.microsoft.com/office/drawing/2014/main" id="{765248A6-4736-47F1-810A-60F94431DFC9}"/>
                </a:ext>
              </a:extLst>
            </p:cNvPr>
            <p:cNvCxnSpPr>
              <a:cxnSpLocks/>
            </p:cNvCxnSpPr>
            <p:nvPr/>
          </p:nvCxnSpPr>
          <p:spPr>
            <a:xfrm>
              <a:off x="9615541" y="540932"/>
              <a:ext cx="2103120" cy="5961"/>
            </a:xfrm>
            <a:prstGeom prst="line">
              <a:avLst/>
            </a:prstGeom>
            <a:ln w="19050" cmpd="sng">
              <a:solidFill>
                <a:schemeClr val="accent6"/>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6" name="Isosceles Triangle 5">
              <a:extLst>
                <a:ext uri="{FF2B5EF4-FFF2-40B4-BE49-F238E27FC236}">
                  <a16:creationId xmlns:a16="http://schemas.microsoft.com/office/drawing/2014/main" id="{40F11B66-2995-492E-9D84-C58BAD221050}"/>
                </a:ext>
              </a:extLst>
            </p:cNvPr>
            <p:cNvSpPr/>
            <p:nvPr/>
          </p:nvSpPr>
          <p:spPr>
            <a:xfrm rot="5400000">
              <a:off x="10035115"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sp>
          <p:nvSpPr>
            <p:cNvPr id="7" name="Isosceles Triangle 6">
              <a:extLst>
                <a:ext uri="{FF2B5EF4-FFF2-40B4-BE49-F238E27FC236}">
                  <a16:creationId xmlns:a16="http://schemas.microsoft.com/office/drawing/2014/main" id="{E9071DE1-4A8F-4703-AA2E-63F85A04CEFD}"/>
                </a:ext>
              </a:extLst>
            </p:cNvPr>
            <p:cNvSpPr/>
            <p:nvPr/>
          </p:nvSpPr>
          <p:spPr>
            <a:xfrm rot="5400000">
              <a:off x="10994911"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1AA13B49-756C-44BD-A013-3903F1D3CAC8}"/>
                </a:ext>
              </a:extLst>
            </p:cNvPr>
            <p:cNvPicPr>
              <a:picLocks noChangeAspect="1"/>
            </p:cNvPicPr>
            <p:nvPr/>
          </p:nvPicPr>
          <p:blipFill>
            <a:blip r:embed="rId2">
              <a:grayscl/>
            </a:blip>
            <a:stretch>
              <a:fillRect/>
            </a:stretch>
          </p:blipFill>
          <p:spPr>
            <a:xfrm>
              <a:off x="9487610" y="345775"/>
              <a:ext cx="396274" cy="396274"/>
            </a:xfrm>
            <a:prstGeom prst="rect">
              <a:avLst/>
            </a:prstGeom>
          </p:spPr>
        </p:pic>
        <p:pic>
          <p:nvPicPr>
            <p:cNvPr id="9" name="Picture 8">
              <a:extLst>
                <a:ext uri="{FF2B5EF4-FFF2-40B4-BE49-F238E27FC236}">
                  <a16:creationId xmlns:a16="http://schemas.microsoft.com/office/drawing/2014/main" id="{AFFA2283-48CC-4A08-811E-B10DCAB5329F}"/>
                </a:ext>
              </a:extLst>
            </p:cNvPr>
            <p:cNvPicPr>
              <a:picLocks noChangeAspect="1"/>
            </p:cNvPicPr>
            <p:nvPr/>
          </p:nvPicPr>
          <p:blipFill>
            <a:blip r:embed="rId3">
              <a:grayscl/>
            </a:blip>
            <a:stretch>
              <a:fillRect/>
            </a:stretch>
          </p:blipFill>
          <p:spPr>
            <a:xfrm>
              <a:off x="10386440" y="318341"/>
              <a:ext cx="457240" cy="451143"/>
            </a:xfrm>
            <a:prstGeom prst="rect">
              <a:avLst/>
            </a:prstGeom>
          </p:spPr>
        </p:pic>
        <p:pic>
          <p:nvPicPr>
            <p:cNvPr id="10" name="Picture 9">
              <a:extLst>
                <a:ext uri="{FF2B5EF4-FFF2-40B4-BE49-F238E27FC236}">
                  <a16:creationId xmlns:a16="http://schemas.microsoft.com/office/drawing/2014/main" id="{B0B6EBBA-D747-4B03-BE83-919E747412BD}"/>
                </a:ext>
              </a:extLst>
            </p:cNvPr>
            <p:cNvPicPr>
              <a:picLocks noChangeAspect="1"/>
            </p:cNvPicPr>
            <p:nvPr/>
          </p:nvPicPr>
          <p:blipFill>
            <a:blip r:embed="rId4"/>
            <a:stretch>
              <a:fillRect/>
            </a:stretch>
          </p:blipFill>
          <p:spPr>
            <a:xfrm>
              <a:off x="11346234" y="239086"/>
              <a:ext cx="615749" cy="609653"/>
            </a:xfrm>
            <a:prstGeom prst="rect">
              <a:avLst/>
            </a:prstGeom>
          </p:spPr>
        </p:pic>
      </p:grpSp>
      <p:pic>
        <p:nvPicPr>
          <p:cNvPr id="3" name="Picture 2" descr="A picture containing drawing&#10;&#10;Description automatically generated">
            <a:hlinkClick r:id="rId5"/>
            <a:extLst>
              <a:ext uri="{FF2B5EF4-FFF2-40B4-BE49-F238E27FC236}">
                <a16:creationId xmlns:a16="http://schemas.microsoft.com/office/drawing/2014/main" id="{938B93C7-63BE-4B2D-BA42-7021BC672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0544" y="2643446"/>
            <a:ext cx="1070913" cy="1070913"/>
          </a:xfrm>
          <a:prstGeom prst="rect">
            <a:avLst/>
          </a:prstGeom>
        </p:spPr>
      </p:pic>
      <p:sp>
        <p:nvSpPr>
          <p:cNvPr id="12" name="TextBox 11">
            <a:extLst>
              <a:ext uri="{FF2B5EF4-FFF2-40B4-BE49-F238E27FC236}">
                <a16:creationId xmlns:a16="http://schemas.microsoft.com/office/drawing/2014/main" id="{AEA1C289-1695-4C9B-9622-40EC998510D2}"/>
              </a:ext>
            </a:extLst>
          </p:cNvPr>
          <p:cNvSpPr txBox="1"/>
          <p:nvPr/>
        </p:nvSpPr>
        <p:spPr>
          <a:xfrm>
            <a:off x="4299233" y="3906778"/>
            <a:ext cx="3593535" cy="307777"/>
          </a:xfrm>
          <a:prstGeom prst="rect">
            <a:avLst/>
          </a:prstGeom>
          <a:noFill/>
        </p:spPr>
        <p:txBody>
          <a:bodyPr wrap="square" lIns="0" tIns="0" rIns="0" bIns="0" rtlCol="0" anchor="b">
            <a:spAutoFit/>
          </a:bodyPr>
          <a:lstStyle/>
          <a:p>
            <a:pPr algn="ctr"/>
            <a:r>
              <a:rPr lang="en-US" sz="2000" i="1" dirty="0"/>
              <a:t>www.book-cover-judger.com</a:t>
            </a:r>
            <a:endParaRPr lang="en-US" sz="1600" i="1" dirty="0"/>
          </a:p>
        </p:txBody>
      </p:sp>
    </p:spTree>
    <p:extLst>
      <p:ext uri="{BB962C8B-B14F-4D97-AF65-F5344CB8AC3E}">
        <p14:creationId xmlns:p14="http://schemas.microsoft.com/office/powerpoint/2010/main" val="1558722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EA00157B-DF6E-4AF9-BABB-D45AB0EE54C5}"/>
              </a:ext>
            </a:extLst>
          </p:cNvPr>
          <p:cNvSpPr>
            <a:spLocks noGrp="1"/>
          </p:cNvSpPr>
          <p:nvPr>
            <p:ph type="title"/>
          </p:nvPr>
        </p:nvSpPr>
        <p:spPr>
          <a:xfrm>
            <a:off x="492070" y="327376"/>
            <a:ext cx="11202625" cy="553998"/>
          </a:xfrm>
        </p:spPr>
        <p:txBody>
          <a:bodyPr/>
          <a:lstStyle/>
          <a:p>
            <a:r>
              <a:rPr lang="en-US" sz="3600" b="0" dirty="0"/>
              <a:t>Lessons Learned &amp; Next Steps</a:t>
            </a:r>
          </a:p>
        </p:txBody>
      </p:sp>
      <p:grpSp>
        <p:nvGrpSpPr>
          <p:cNvPr id="11" name="Group 10">
            <a:extLst>
              <a:ext uri="{FF2B5EF4-FFF2-40B4-BE49-F238E27FC236}">
                <a16:creationId xmlns:a16="http://schemas.microsoft.com/office/drawing/2014/main" id="{8CED90F0-6EEA-44C1-A3A9-C49A9CA259D8}"/>
              </a:ext>
            </a:extLst>
          </p:cNvPr>
          <p:cNvGrpSpPr/>
          <p:nvPr/>
        </p:nvGrpSpPr>
        <p:grpSpPr>
          <a:xfrm>
            <a:off x="508622" y="1979246"/>
            <a:ext cx="5423115" cy="932969"/>
            <a:chOff x="508622" y="1826846"/>
            <a:chExt cx="5423115" cy="932969"/>
          </a:xfrm>
        </p:grpSpPr>
        <p:sp>
          <p:nvSpPr>
            <p:cNvPr id="22" name="Oval 21">
              <a:extLst>
                <a:ext uri="{FF2B5EF4-FFF2-40B4-BE49-F238E27FC236}">
                  <a16:creationId xmlns:a16="http://schemas.microsoft.com/office/drawing/2014/main" id="{46F550DD-8908-4B6A-A8A2-4BCE7E6B2401}"/>
                </a:ext>
              </a:extLst>
            </p:cNvPr>
            <p:cNvSpPr>
              <a:spLocks noChangeAspect="1"/>
            </p:cNvSpPr>
            <p:nvPr/>
          </p:nvSpPr>
          <p:spPr>
            <a:xfrm>
              <a:off x="508622" y="1826846"/>
              <a:ext cx="674003" cy="674004"/>
            </a:xfrm>
            <a:prstGeom prst="ellipse">
              <a:avLst/>
            </a:prstGeom>
            <a:pattFill prst="ltVert">
              <a:fgClr>
                <a:schemeClr val="bg1">
                  <a:lumMod val="95000"/>
                </a:schemeClr>
              </a:fgClr>
              <a:bgClr>
                <a:schemeClr val="bg1"/>
              </a:bgClr>
            </a:patt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4"/>
                  </a:solidFill>
                  <a:effectLst/>
                  <a:uLnTx/>
                  <a:uFillTx/>
                  <a:latin typeface="Open Sans"/>
                  <a:ea typeface="+mn-ea"/>
                  <a:cs typeface="+mn-cs"/>
                </a:rPr>
                <a:t>1</a:t>
              </a:r>
              <a:endParaRPr kumimoji="0" lang="en-US" sz="1200" b="1" i="0" u="none" strike="noStrike" kern="1200" cap="none" spc="0" normalizeH="0" baseline="0" noProof="0" dirty="0">
                <a:ln>
                  <a:noFill/>
                </a:ln>
                <a:solidFill>
                  <a:schemeClr val="accent4"/>
                </a:solidFill>
                <a:effectLst/>
                <a:uLnTx/>
                <a:uFillTx/>
                <a:latin typeface="Open Sans"/>
                <a:ea typeface="+mn-ea"/>
                <a:cs typeface="+mn-cs"/>
              </a:endParaRPr>
            </a:p>
          </p:txBody>
        </p:sp>
        <p:sp>
          <p:nvSpPr>
            <p:cNvPr id="24" name="object 59">
              <a:extLst>
                <a:ext uri="{FF2B5EF4-FFF2-40B4-BE49-F238E27FC236}">
                  <a16:creationId xmlns:a16="http://schemas.microsoft.com/office/drawing/2014/main" id="{4D4BAAF0-9EDA-4C19-8227-72CBACE0C452}"/>
                </a:ext>
              </a:extLst>
            </p:cNvPr>
            <p:cNvSpPr txBox="1"/>
            <p:nvPr/>
          </p:nvSpPr>
          <p:spPr>
            <a:xfrm>
              <a:off x="1542617" y="1826846"/>
              <a:ext cx="4389120" cy="2769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4"/>
                  </a:solidFill>
                  <a:latin typeface="Open Sans"/>
                  <a:ea typeface="Verdana" panose="020B0604030504040204" pitchFamily="34" charset="0"/>
                  <a:cs typeface="Verdana" panose="020B0604030504040204" pitchFamily="34" charset="0"/>
                </a:rPr>
                <a:t>Programming in Python</a:t>
              </a:r>
              <a:endParaRPr kumimoji="0" b="1" i="0" u="none" strike="noStrike" kern="1200" cap="none" spc="0" normalizeH="0" baseline="0" noProof="0" dirty="0">
                <a:ln>
                  <a:noFill/>
                </a:ln>
                <a:solidFill>
                  <a:schemeClr val="accent4"/>
                </a:solidFill>
                <a:effectLst/>
                <a:uLnTx/>
                <a:uFillTx/>
                <a:latin typeface="Open Sans"/>
                <a:ea typeface="Verdana" panose="020B0604030504040204" pitchFamily="34" charset="0"/>
                <a:cs typeface="Verdana" panose="020B0604030504040204" pitchFamily="34" charset="0"/>
              </a:endParaRPr>
            </a:p>
          </p:txBody>
        </p:sp>
        <p:sp>
          <p:nvSpPr>
            <p:cNvPr id="25" name="object 12">
              <a:extLst>
                <a:ext uri="{FF2B5EF4-FFF2-40B4-BE49-F238E27FC236}">
                  <a16:creationId xmlns:a16="http://schemas.microsoft.com/office/drawing/2014/main" id="{9A140CF2-252E-42E7-A4F9-5C2FF5D09D76}"/>
                </a:ext>
              </a:extLst>
            </p:cNvPr>
            <p:cNvSpPr txBox="1"/>
            <p:nvPr/>
          </p:nvSpPr>
          <p:spPr>
            <a:xfrm>
              <a:off x="1542617" y="2205817"/>
              <a:ext cx="4389120" cy="553998"/>
            </a:xfrm>
            <a:prstGeom prst="rect">
              <a:avLst/>
            </a:prstGeom>
          </p:spPr>
          <p:txBody>
            <a:bodyPr vert="horz" wrap="square" lIns="0" tIns="0" rIns="0" bIns="0" rtlCol="0">
              <a:spAutoFit/>
            </a:bodyPr>
            <a:lstStyle/>
            <a:p>
              <a:pPr marL="137160" marR="0" lvl="0" indent="-137160" algn="l" defTabSz="914400" rtl="0" eaLnBrk="1" fontAlgn="auto" latinLnBrk="0" hangingPunct="1">
                <a:lnSpc>
                  <a:spcPct val="100000"/>
                </a:lnSpc>
                <a:spcBef>
                  <a:spcPts val="1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My previous programming experience mainly consisted of </a:t>
              </a:r>
              <a:r>
                <a:rPr kumimoji="0" lang="en-US" sz="1200" b="0" i="0" u="none" strike="noStrike" kern="1200" cap="none" spc="0" normalizeH="0" baseline="0" noProof="0" dirty="0" err="1">
                  <a:ln>
                    <a:noFill/>
                  </a:ln>
                  <a:solidFill>
                    <a:srgbClr val="000000"/>
                  </a:solidFill>
                  <a:effectLst/>
                  <a:uLnTx/>
                  <a:uFillTx/>
                  <a:latin typeface="Open Sans"/>
                  <a:ea typeface="Verdana" panose="020B0604030504040204" pitchFamily="34" charset="0"/>
                  <a:cs typeface="Verdana" panose="020B0604030504040204" pitchFamily="34" charset="0"/>
                </a:rPr>
                <a:t>DataCamp</a:t>
              </a:r>
              <a:r>
                <a:rPr kumimoji="0" lang="en-US" sz="1200" b="0"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 exercises, so a full project in </a:t>
              </a:r>
              <a:r>
                <a:rPr kumimoji="0" lang="en-US" sz="1200" b="0" i="0" u="none" strike="noStrike" kern="1200" cap="none" spc="0" normalizeH="0" baseline="0" noProof="0" dirty="0" err="1">
                  <a:ln>
                    <a:noFill/>
                  </a:ln>
                  <a:solidFill>
                    <a:srgbClr val="000000"/>
                  </a:solidFill>
                  <a:effectLst/>
                  <a:uLnTx/>
                  <a:uFillTx/>
                  <a:latin typeface="Open Sans"/>
                  <a:ea typeface="Verdana" panose="020B0604030504040204" pitchFamily="34" charset="0"/>
                  <a:cs typeface="Verdana" panose="020B0604030504040204" pitchFamily="34" charset="0"/>
                </a:rPr>
                <a:t>Jupyter</a:t>
              </a:r>
              <a:r>
                <a:rPr kumimoji="0" lang="en-US" sz="1200" b="0"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 was a constant learning experience</a:t>
              </a:r>
            </a:p>
          </p:txBody>
        </p:sp>
      </p:grpSp>
      <p:grpSp>
        <p:nvGrpSpPr>
          <p:cNvPr id="13" name="Group 12">
            <a:extLst>
              <a:ext uri="{FF2B5EF4-FFF2-40B4-BE49-F238E27FC236}">
                <a16:creationId xmlns:a16="http://schemas.microsoft.com/office/drawing/2014/main" id="{388BB954-9FE9-418C-A295-ECABE08408E5}"/>
              </a:ext>
            </a:extLst>
          </p:cNvPr>
          <p:cNvGrpSpPr/>
          <p:nvPr/>
        </p:nvGrpSpPr>
        <p:grpSpPr>
          <a:xfrm>
            <a:off x="508622" y="4995894"/>
            <a:ext cx="5423115" cy="1095399"/>
            <a:chOff x="508622" y="3935599"/>
            <a:chExt cx="5423115" cy="1095399"/>
          </a:xfrm>
        </p:grpSpPr>
        <p:sp>
          <p:nvSpPr>
            <p:cNvPr id="33" name="Oval 32">
              <a:extLst>
                <a:ext uri="{FF2B5EF4-FFF2-40B4-BE49-F238E27FC236}">
                  <a16:creationId xmlns:a16="http://schemas.microsoft.com/office/drawing/2014/main" id="{23942595-7DF5-4057-80EC-0486B62C395D}"/>
                </a:ext>
              </a:extLst>
            </p:cNvPr>
            <p:cNvSpPr>
              <a:spLocks noChangeAspect="1"/>
            </p:cNvSpPr>
            <p:nvPr/>
          </p:nvSpPr>
          <p:spPr>
            <a:xfrm>
              <a:off x="508622" y="3935599"/>
              <a:ext cx="655236" cy="655236"/>
            </a:xfrm>
            <a:prstGeom prst="ellipse">
              <a:avLst/>
            </a:prstGeom>
            <a:pattFill prst="ltVert">
              <a:fgClr>
                <a:schemeClr val="bg1">
                  <a:lumMod val="95000"/>
                </a:schemeClr>
              </a:fgClr>
              <a:bgClr>
                <a:schemeClr val="bg1"/>
              </a:bgClr>
            </a:patt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Open Sans"/>
                </a:rPr>
                <a:t>3</a:t>
              </a:r>
            </a:p>
          </p:txBody>
        </p:sp>
        <p:sp>
          <p:nvSpPr>
            <p:cNvPr id="36" name="object 12">
              <a:extLst>
                <a:ext uri="{FF2B5EF4-FFF2-40B4-BE49-F238E27FC236}">
                  <a16:creationId xmlns:a16="http://schemas.microsoft.com/office/drawing/2014/main" id="{7C4648CA-734D-4448-AFF8-4116F6AD53F3}"/>
                </a:ext>
              </a:extLst>
            </p:cNvPr>
            <p:cNvSpPr txBox="1"/>
            <p:nvPr/>
          </p:nvSpPr>
          <p:spPr>
            <a:xfrm>
              <a:off x="1542617" y="4292334"/>
              <a:ext cx="4389120" cy="738664"/>
            </a:xfrm>
            <a:prstGeom prst="rect">
              <a:avLst/>
            </a:prstGeom>
          </p:spPr>
          <p:txBody>
            <a:bodyPr vert="horz" wrap="square" lIns="0" tIns="0" rIns="0" bIns="0" rtlCol="0">
              <a:spAutoFit/>
            </a:bodyPr>
            <a:lstStyle/>
            <a:p>
              <a:pPr marL="137160" marR="0" lvl="0" indent="-91440" algn="l" defTabSz="914400" rtl="0" eaLnBrk="1" fontAlgn="auto" latinLnBrk="0" hangingPunct="1">
                <a:lnSpc>
                  <a:spcPct val="100000"/>
                </a:lnSpc>
                <a:spcBef>
                  <a:spcPts val="1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Looking back, I used the recommended hyperparameters and architecture structures too </a:t>
              </a:r>
              <a:r>
                <a:rPr lang="en-US" sz="1200" dirty="0">
                  <a:solidFill>
                    <a:srgbClr val="000000"/>
                  </a:solidFill>
                  <a:latin typeface="Open Sans"/>
                  <a:ea typeface="Verdana" panose="020B0604030504040204" pitchFamily="34" charset="0"/>
                  <a:cs typeface="Verdana" panose="020B0604030504040204" pitchFamily="34" charset="0"/>
                </a:rPr>
                <a:t>frequently. In future projects, I plan to experiment with different combinations so I can see what works best for my specific use case</a:t>
              </a:r>
              <a:endParaRPr kumimoji="0" lang="en-US" sz="1200" b="0"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endParaRPr>
            </a:p>
          </p:txBody>
        </p:sp>
        <p:sp>
          <p:nvSpPr>
            <p:cNvPr id="37" name="object 11">
              <a:extLst>
                <a:ext uri="{FF2B5EF4-FFF2-40B4-BE49-F238E27FC236}">
                  <a16:creationId xmlns:a16="http://schemas.microsoft.com/office/drawing/2014/main" id="{C092E2C7-E470-4E90-8559-A9B59293EC7B}"/>
                </a:ext>
              </a:extLst>
            </p:cNvPr>
            <p:cNvSpPr txBox="1"/>
            <p:nvPr/>
          </p:nvSpPr>
          <p:spPr>
            <a:xfrm>
              <a:off x="1542617" y="3935599"/>
              <a:ext cx="4389120" cy="275717"/>
            </a:xfrm>
            <a:prstGeom prst="rect">
              <a:avLst/>
            </a:prstGeom>
          </p:spPr>
          <p:txBody>
            <a:bodyPr vert="horz" wrap="square" lIns="0" tIns="0" rIns="0" bIns="0" rtlCol="0">
              <a:spAutoFit/>
            </a:bodyPr>
            <a:lstStyle/>
            <a:p>
              <a:pPr marL="0" marR="5080" lvl="0" indent="0" algn="l" defTabSz="914400" rtl="0" eaLnBrk="1" fontAlgn="auto" latinLnBrk="0" hangingPunct="1">
                <a:lnSpc>
                  <a:spcPct val="103699"/>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4"/>
                  </a:solidFill>
                  <a:effectLst/>
                  <a:uLnTx/>
                  <a:uFillTx/>
                  <a:latin typeface="Open Sans"/>
                  <a:ea typeface="Verdana" panose="020B0604030504040204" pitchFamily="34" charset="0"/>
                  <a:cs typeface="Verdana" panose="020B0604030504040204" pitchFamily="34" charset="0"/>
                </a:rPr>
                <a:t>Importance of Experimentation</a:t>
              </a:r>
              <a:endParaRPr kumimoji="0" b="1" i="0" u="none" strike="noStrike" kern="1200" cap="none" spc="0" normalizeH="0" baseline="0" noProof="0" dirty="0">
                <a:ln>
                  <a:noFill/>
                </a:ln>
                <a:solidFill>
                  <a:schemeClr val="accent4"/>
                </a:solidFill>
                <a:effectLst/>
                <a:uLnTx/>
                <a:uFillTx/>
                <a:latin typeface="Open Sans"/>
                <a:ea typeface="Verdana" panose="020B0604030504040204" pitchFamily="34" charset="0"/>
                <a:cs typeface="Verdana" panose="020B0604030504040204" pitchFamily="34" charset="0"/>
              </a:endParaRPr>
            </a:p>
          </p:txBody>
        </p:sp>
      </p:grpSp>
      <p:sp>
        <p:nvSpPr>
          <p:cNvPr id="16" name="TextBox 15">
            <a:extLst>
              <a:ext uri="{FF2B5EF4-FFF2-40B4-BE49-F238E27FC236}">
                <a16:creationId xmlns:a16="http://schemas.microsoft.com/office/drawing/2014/main" id="{676EC1BD-631D-4990-8853-9579D5800010}"/>
              </a:ext>
            </a:extLst>
          </p:cNvPr>
          <p:cNvSpPr txBox="1"/>
          <p:nvPr/>
        </p:nvSpPr>
        <p:spPr>
          <a:xfrm>
            <a:off x="508622" y="1275168"/>
            <a:ext cx="5423115" cy="306467"/>
          </a:xfrm>
          <a:prstGeom prst="roundRect">
            <a:avLst/>
          </a:prstGeom>
          <a:solidFill>
            <a:schemeClr val="accent4"/>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300" dirty="0">
                <a:solidFill>
                  <a:schemeClr val="bg1"/>
                </a:solidFill>
              </a:rPr>
              <a:t>LESSONS LEARNED</a:t>
            </a:r>
            <a:endParaRPr kumimoji="0" lang="en-US" sz="1200" b="1" i="0" u="none" strike="noStrike" kern="1200" cap="none" spc="300" normalizeH="0" baseline="0" noProof="0" dirty="0">
              <a:ln>
                <a:noFill/>
              </a:ln>
              <a:solidFill>
                <a:schemeClr val="bg1"/>
              </a:solidFill>
              <a:effectLst/>
              <a:uLnTx/>
              <a:uFillTx/>
            </a:endParaRPr>
          </a:p>
        </p:txBody>
      </p:sp>
      <p:sp>
        <p:nvSpPr>
          <p:cNvPr id="17" name="TextBox 16">
            <a:extLst>
              <a:ext uri="{FF2B5EF4-FFF2-40B4-BE49-F238E27FC236}">
                <a16:creationId xmlns:a16="http://schemas.microsoft.com/office/drawing/2014/main" id="{8B42729A-37D7-43E0-8FA6-7609245DEA4B}"/>
              </a:ext>
            </a:extLst>
          </p:cNvPr>
          <p:cNvSpPr txBox="1"/>
          <p:nvPr/>
        </p:nvSpPr>
        <p:spPr>
          <a:xfrm>
            <a:off x="6260264" y="1275168"/>
            <a:ext cx="5423115" cy="306467"/>
          </a:xfrm>
          <a:prstGeom prst="roundRect">
            <a:avLst/>
          </a:prstGeom>
          <a:solidFill>
            <a:schemeClr val="accent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300" dirty="0">
                <a:solidFill>
                  <a:schemeClr val="bg1"/>
                </a:solidFill>
              </a:rPr>
              <a:t>NEXT STEPS</a:t>
            </a:r>
            <a:endParaRPr kumimoji="0" lang="en-US" sz="1200" b="1" i="0" u="none" strike="noStrike" kern="1200" cap="none" spc="300" normalizeH="0" baseline="0" noProof="0" dirty="0">
              <a:ln>
                <a:noFill/>
              </a:ln>
              <a:solidFill>
                <a:schemeClr val="bg1"/>
              </a:solidFill>
              <a:effectLst/>
              <a:uLnTx/>
              <a:uFillTx/>
            </a:endParaRPr>
          </a:p>
        </p:txBody>
      </p:sp>
      <p:grpSp>
        <p:nvGrpSpPr>
          <p:cNvPr id="12" name="Group 11">
            <a:extLst>
              <a:ext uri="{FF2B5EF4-FFF2-40B4-BE49-F238E27FC236}">
                <a16:creationId xmlns:a16="http://schemas.microsoft.com/office/drawing/2014/main" id="{474628F0-6430-412B-9E33-FD6ECFA2B163}"/>
              </a:ext>
            </a:extLst>
          </p:cNvPr>
          <p:cNvGrpSpPr/>
          <p:nvPr/>
        </p:nvGrpSpPr>
        <p:grpSpPr>
          <a:xfrm>
            <a:off x="508622" y="3476385"/>
            <a:ext cx="5423115" cy="910733"/>
            <a:chOff x="508622" y="2865482"/>
            <a:chExt cx="5423115" cy="910733"/>
          </a:xfrm>
        </p:grpSpPr>
        <p:sp>
          <p:nvSpPr>
            <p:cNvPr id="20" name="Oval 19">
              <a:extLst>
                <a:ext uri="{FF2B5EF4-FFF2-40B4-BE49-F238E27FC236}">
                  <a16:creationId xmlns:a16="http://schemas.microsoft.com/office/drawing/2014/main" id="{0F206877-3837-4536-B9C1-3E6F3ECC000E}"/>
                </a:ext>
              </a:extLst>
            </p:cNvPr>
            <p:cNvSpPr>
              <a:spLocks noChangeAspect="1"/>
            </p:cNvSpPr>
            <p:nvPr/>
          </p:nvSpPr>
          <p:spPr>
            <a:xfrm>
              <a:off x="508622" y="2915731"/>
              <a:ext cx="655236" cy="655236"/>
            </a:xfrm>
            <a:prstGeom prst="ellipse">
              <a:avLst/>
            </a:prstGeom>
            <a:pattFill prst="ltVert">
              <a:fgClr>
                <a:schemeClr val="bg1">
                  <a:lumMod val="95000"/>
                </a:schemeClr>
              </a:fgClr>
              <a:bgClr>
                <a:schemeClr val="bg1"/>
              </a:bgClr>
            </a:patt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Open Sans"/>
                </a:rPr>
                <a:t>2</a:t>
              </a:r>
            </a:p>
          </p:txBody>
        </p:sp>
        <p:sp>
          <p:nvSpPr>
            <p:cNvPr id="21" name="object 12">
              <a:extLst>
                <a:ext uri="{FF2B5EF4-FFF2-40B4-BE49-F238E27FC236}">
                  <a16:creationId xmlns:a16="http://schemas.microsoft.com/office/drawing/2014/main" id="{82581498-E5F0-4964-AB94-6E4BB265EC02}"/>
                </a:ext>
              </a:extLst>
            </p:cNvPr>
            <p:cNvSpPr txBox="1"/>
            <p:nvPr/>
          </p:nvSpPr>
          <p:spPr>
            <a:xfrm>
              <a:off x="1542617" y="3222217"/>
              <a:ext cx="4389120" cy="553998"/>
            </a:xfrm>
            <a:prstGeom prst="rect">
              <a:avLst/>
            </a:prstGeom>
          </p:spPr>
          <p:txBody>
            <a:bodyPr vert="horz" wrap="square" lIns="0" tIns="0" rIns="0" bIns="0" rtlCol="0">
              <a:spAutoFit/>
            </a:bodyPr>
            <a:lstStyle/>
            <a:p>
              <a:pPr marL="137160" marR="0" lvl="0" indent="-91440" algn="l" defTabSz="914400" rtl="0" eaLnBrk="1" fontAlgn="auto" latinLnBrk="0" hangingPunct="1">
                <a:lnSpc>
                  <a:spcPct val="100000"/>
                </a:lnSpc>
                <a:spcBef>
                  <a:spcPts val="1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The Neural Net lecture during the Bootcamp flew way over my head, so I really enjoyed having extra time to learn about CNNs, transfer learning, and other details</a:t>
              </a:r>
            </a:p>
          </p:txBody>
        </p:sp>
        <p:sp>
          <p:nvSpPr>
            <p:cNvPr id="27" name="object 11">
              <a:extLst>
                <a:ext uri="{FF2B5EF4-FFF2-40B4-BE49-F238E27FC236}">
                  <a16:creationId xmlns:a16="http://schemas.microsoft.com/office/drawing/2014/main" id="{370B5E12-F9D4-46F9-97E5-FB4498888A21}"/>
                </a:ext>
              </a:extLst>
            </p:cNvPr>
            <p:cNvSpPr txBox="1"/>
            <p:nvPr/>
          </p:nvSpPr>
          <p:spPr>
            <a:xfrm>
              <a:off x="1542617" y="2865482"/>
              <a:ext cx="4389120" cy="275717"/>
            </a:xfrm>
            <a:prstGeom prst="rect">
              <a:avLst/>
            </a:prstGeom>
          </p:spPr>
          <p:txBody>
            <a:bodyPr vert="horz" wrap="square" lIns="0" tIns="0" rIns="0" bIns="0" rtlCol="0">
              <a:spAutoFit/>
            </a:bodyPr>
            <a:lstStyle/>
            <a:p>
              <a:pPr marL="0" marR="5080" lvl="0" indent="0" algn="l" defTabSz="914400" rtl="0" eaLnBrk="1" fontAlgn="auto" latinLnBrk="0" hangingPunct="1">
                <a:lnSpc>
                  <a:spcPct val="103699"/>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4"/>
                  </a:solidFill>
                  <a:effectLst/>
                  <a:uLnTx/>
                  <a:uFillTx/>
                  <a:latin typeface="Open Sans"/>
                  <a:ea typeface="Verdana" panose="020B0604030504040204" pitchFamily="34" charset="0"/>
                  <a:cs typeface="Verdana" panose="020B0604030504040204" pitchFamily="34" charset="0"/>
                </a:rPr>
                <a:t>Deep Learning</a:t>
              </a:r>
              <a:endParaRPr kumimoji="0" b="1" i="0" u="none" strike="noStrike" kern="1200" cap="none" spc="0" normalizeH="0" baseline="0" noProof="0" dirty="0">
                <a:ln>
                  <a:noFill/>
                </a:ln>
                <a:solidFill>
                  <a:schemeClr val="accent4"/>
                </a:solidFill>
                <a:effectLst/>
                <a:uLnTx/>
                <a:uFillTx/>
                <a:latin typeface="Open Sans"/>
                <a:ea typeface="Verdana" panose="020B0604030504040204" pitchFamily="34" charset="0"/>
                <a:cs typeface="Verdana" panose="020B0604030504040204" pitchFamily="34" charset="0"/>
              </a:endParaRPr>
            </a:p>
          </p:txBody>
        </p:sp>
      </p:grpSp>
      <p:grpSp>
        <p:nvGrpSpPr>
          <p:cNvPr id="10" name="Group 9">
            <a:extLst>
              <a:ext uri="{FF2B5EF4-FFF2-40B4-BE49-F238E27FC236}">
                <a16:creationId xmlns:a16="http://schemas.microsoft.com/office/drawing/2014/main" id="{E2CE3347-F5C5-4172-9AC7-6F73072A5728}"/>
              </a:ext>
            </a:extLst>
          </p:cNvPr>
          <p:cNvGrpSpPr/>
          <p:nvPr/>
        </p:nvGrpSpPr>
        <p:grpSpPr>
          <a:xfrm>
            <a:off x="6260264" y="1934641"/>
            <a:ext cx="5423115" cy="838071"/>
            <a:chOff x="6260264" y="1782241"/>
            <a:chExt cx="5423115" cy="838071"/>
          </a:xfrm>
        </p:grpSpPr>
        <p:sp>
          <p:nvSpPr>
            <p:cNvPr id="38" name="Oval 37">
              <a:extLst>
                <a:ext uri="{FF2B5EF4-FFF2-40B4-BE49-F238E27FC236}">
                  <a16:creationId xmlns:a16="http://schemas.microsoft.com/office/drawing/2014/main" id="{42F3C964-3C8A-47EB-A2F2-4F1C28255A61}"/>
                </a:ext>
              </a:extLst>
            </p:cNvPr>
            <p:cNvSpPr>
              <a:spLocks noChangeAspect="1"/>
            </p:cNvSpPr>
            <p:nvPr/>
          </p:nvSpPr>
          <p:spPr>
            <a:xfrm>
              <a:off x="6260264" y="1782241"/>
              <a:ext cx="674003" cy="674004"/>
            </a:xfrm>
            <a:prstGeom prst="ellipse">
              <a:avLst/>
            </a:prstGeom>
            <a:pattFill prst="ltVert">
              <a:fgClr>
                <a:schemeClr val="bg1">
                  <a:lumMod val="95000"/>
                </a:schemeClr>
              </a:fgClr>
              <a:bgClr>
                <a:schemeClr val="bg1"/>
              </a:bgClr>
            </a:patt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Open Sans"/>
                  <a:ea typeface="+mn-ea"/>
                  <a:cs typeface="+mn-cs"/>
                </a:rPr>
                <a:t>1</a:t>
              </a:r>
              <a:endParaRPr kumimoji="0" lang="en-US" sz="1200" b="1" i="0" u="none" strike="noStrike" kern="1200" cap="none" spc="0" normalizeH="0" baseline="0" noProof="0" dirty="0">
                <a:ln>
                  <a:noFill/>
                </a:ln>
                <a:solidFill>
                  <a:schemeClr val="accent1"/>
                </a:solidFill>
                <a:effectLst/>
                <a:uLnTx/>
                <a:uFillTx/>
                <a:latin typeface="Open Sans"/>
                <a:ea typeface="+mn-ea"/>
                <a:cs typeface="+mn-cs"/>
              </a:endParaRPr>
            </a:p>
          </p:txBody>
        </p:sp>
        <p:sp>
          <p:nvSpPr>
            <p:cNvPr id="39" name="object 59">
              <a:extLst>
                <a:ext uri="{FF2B5EF4-FFF2-40B4-BE49-F238E27FC236}">
                  <a16:creationId xmlns:a16="http://schemas.microsoft.com/office/drawing/2014/main" id="{2B30EB62-C646-4402-9BF1-AAEA93E4ED6F}"/>
                </a:ext>
              </a:extLst>
            </p:cNvPr>
            <p:cNvSpPr txBox="1"/>
            <p:nvPr/>
          </p:nvSpPr>
          <p:spPr>
            <a:xfrm>
              <a:off x="7294259" y="1782241"/>
              <a:ext cx="4389120" cy="2769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1"/>
                  </a:solidFill>
                  <a:effectLst/>
                  <a:uLnTx/>
                  <a:uFillTx/>
                  <a:latin typeface="Open Sans"/>
                  <a:ea typeface="Verdana" panose="020B0604030504040204" pitchFamily="34" charset="0"/>
                  <a:cs typeface="Verdana" panose="020B0604030504040204" pitchFamily="34" charset="0"/>
                </a:rPr>
                <a:t>Determine Most Important Features</a:t>
              </a:r>
              <a:endParaRPr kumimoji="0" b="1" i="0" u="none" strike="noStrike" kern="1200" cap="none" spc="0" normalizeH="0" baseline="0" noProof="0" dirty="0">
                <a:ln>
                  <a:noFill/>
                </a:ln>
                <a:solidFill>
                  <a:schemeClr val="accent1"/>
                </a:solidFill>
                <a:effectLst/>
                <a:uLnTx/>
                <a:uFillTx/>
                <a:latin typeface="Open Sans"/>
                <a:ea typeface="Verdana" panose="020B0604030504040204" pitchFamily="34" charset="0"/>
                <a:cs typeface="Verdana" panose="020B0604030504040204" pitchFamily="34" charset="0"/>
              </a:endParaRPr>
            </a:p>
          </p:txBody>
        </p:sp>
        <p:sp>
          <p:nvSpPr>
            <p:cNvPr id="40" name="object 12">
              <a:extLst>
                <a:ext uri="{FF2B5EF4-FFF2-40B4-BE49-F238E27FC236}">
                  <a16:creationId xmlns:a16="http://schemas.microsoft.com/office/drawing/2014/main" id="{9B50BC97-FF4E-4B28-9204-29F0897B1DB4}"/>
                </a:ext>
              </a:extLst>
            </p:cNvPr>
            <p:cNvSpPr txBox="1"/>
            <p:nvPr/>
          </p:nvSpPr>
          <p:spPr>
            <a:xfrm>
              <a:off x="7294259" y="2161212"/>
              <a:ext cx="4389120" cy="459100"/>
            </a:xfrm>
            <a:prstGeom prst="rect">
              <a:avLst/>
            </a:prstGeom>
          </p:spPr>
          <p:txBody>
            <a:bodyPr vert="horz" wrap="square" lIns="0" tIns="0" rIns="0" bIns="0" rtlCol="0">
              <a:spAutoFit/>
            </a:bodyPr>
            <a:lstStyle/>
            <a:p>
              <a:pPr marL="137160" marR="0" lvl="0" indent="-137160" algn="l" defTabSz="914400" rtl="0" eaLnBrk="1" fontAlgn="auto" latinLnBrk="0" hangingPunct="1">
                <a:lnSpc>
                  <a:spcPct val="100000"/>
                </a:lnSpc>
                <a:spcBef>
                  <a:spcPts val="1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Extract and visualize the feature maps of each CNN block</a:t>
              </a:r>
            </a:p>
            <a:p>
              <a:pPr marL="137160" marR="0" lvl="0" indent="-137160" algn="l" defTabSz="914400" rtl="0" eaLnBrk="1" fontAlgn="auto" latinLnBrk="0" hangingPunct="1">
                <a:lnSpc>
                  <a:spcPct val="100000"/>
                </a:lnSpc>
                <a:spcBef>
                  <a:spcPts val="1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Translate activations into importance</a:t>
              </a:r>
            </a:p>
          </p:txBody>
        </p:sp>
      </p:grpSp>
      <p:grpSp>
        <p:nvGrpSpPr>
          <p:cNvPr id="8" name="Group 7">
            <a:extLst>
              <a:ext uri="{FF2B5EF4-FFF2-40B4-BE49-F238E27FC236}">
                <a16:creationId xmlns:a16="http://schemas.microsoft.com/office/drawing/2014/main" id="{B0198589-3C5E-4F13-9092-A6D8CCBB982F}"/>
              </a:ext>
            </a:extLst>
          </p:cNvPr>
          <p:cNvGrpSpPr/>
          <p:nvPr/>
        </p:nvGrpSpPr>
        <p:grpSpPr>
          <a:xfrm>
            <a:off x="6260264" y="4995894"/>
            <a:ext cx="5607885" cy="815835"/>
            <a:chOff x="6260264" y="5234019"/>
            <a:chExt cx="5607885" cy="815835"/>
          </a:xfrm>
        </p:grpSpPr>
        <p:sp>
          <p:nvSpPr>
            <p:cNvPr id="46" name="Oval 45">
              <a:extLst>
                <a:ext uri="{FF2B5EF4-FFF2-40B4-BE49-F238E27FC236}">
                  <a16:creationId xmlns:a16="http://schemas.microsoft.com/office/drawing/2014/main" id="{FCFC8CA6-2EF5-4304-87D5-FC0F93713A1E}"/>
                </a:ext>
              </a:extLst>
            </p:cNvPr>
            <p:cNvSpPr>
              <a:spLocks noChangeAspect="1"/>
            </p:cNvSpPr>
            <p:nvPr/>
          </p:nvSpPr>
          <p:spPr>
            <a:xfrm>
              <a:off x="6260264" y="5234019"/>
              <a:ext cx="655236" cy="655236"/>
            </a:xfrm>
            <a:prstGeom prst="ellipse">
              <a:avLst/>
            </a:prstGeom>
            <a:pattFill prst="ltVert">
              <a:fgClr>
                <a:schemeClr val="bg1">
                  <a:lumMod val="95000"/>
                </a:schemeClr>
              </a:fgClr>
              <a:bgClr>
                <a:schemeClr val="bg1"/>
              </a:bgClr>
            </a:patt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latin typeface="Open Sans"/>
                </a:rPr>
                <a:t>3</a:t>
              </a:r>
            </a:p>
          </p:txBody>
        </p:sp>
        <p:sp>
          <p:nvSpPr>
            <p:cNvPr id="47" name="object 12">
              <a:extLst>
                <a:ext uri="{FF2B5EF4-FFF2-40B4-BE49-F238E27FC236}">
                  <a16:creationId xmlns:a16="http://schemas.microsoft.com/office/drawing/2014/main" id="{89293DB7-926C-4784-8DF1-8648A202E07D}"/>
                </a:ext>
              </a:extLst>
            </p:cNvPr>
            <p:cNvSpPr txBox="1"/>
            <p:nvPr/>
          </p:nvSpPr>
          <p:spPr>
            <a:xfrm>
              <a:off x="7294259" y="5590754"/>
              <a:ext cx="4573890" cy="459100"/>
            </a:xfrm>
            <a:prstGeom prst="rect">
              <a:avLst/>
            </a:prstGeom>
          </p:spPr>
          <p:txBody>
            <a:bodyPr vert="horz" wrap="square" lIns="0" tIns="0" rIns="0" bIns="0" rtlCol="0">
              <a:spAutoFit/>
            </a:bodyPr>
            <a:lstStyle/>
            <a:p>
              <a:pPr marL="137160" lvl="0" indent="-91440">
                <a:spcBef>
                  <a:spcPts val="100"/>
                </a:spcBef>
                <a:spcAft>
                  <a:spcPts val="600"/>
                </a:spcAft>
                <a:buFont typeface="Arial" panose="020B0604020202020204" pitchFamily="34" charset="0"/>
                <a:buChar char="•"/>
                <a:defRPr/>
              </a:pPr>
              <a:r>
                <a:rPr lang="en-US" sz="1200" dirty="0">
                  <a:solidFill>
                    <a:srgbClr val="000000"/>
                  </a:solidFill>
                  <a:ea typeface="Verdana" panose="020B0604030504040204" pitchFamily="34" charset="0"/>
                  <a:cs typeface="Verdana" panose="020B0604030504040204" pitchFamily="34" charset="0"/>
                </a:rPr>
                <a:t>Leverage complex architectures (e.g. ResNet101) &amp; customize</a:t>
              </a:r>
            </a:p>
            <a:p>
              <a:pPr marL="137160" lvl="0" indent="-91440">
                <a:spcBef>
                  <a:spcPts val="100"/>
                </a:spcBef>
                <a:spcAft>
                  <a:spcPts val="600"/>
                </a:spcAft>
                <a:buFont typeface="Arial" panose="020B0604020202020204" pitchFamily="34" charset="0"/>
                <a:buChar char="•"/>
                <a:defRPr/>
              </a:pPr>
              <a:r>
                <a:rPr lang="en-US" sz="1200" dirty="0">
                  <a:solidFill>
                    <a:srgbClr val="000000"/>
                  </a:solidFill>
                  <a:ea typeface="Verdana" panose="020B0604030504040204" pitchFamily="34" charset="0"/>
                  <a:cs typeface="Verdana" panose="020B0604030504040204" pitchFamily="34" charset="0"/>
                </a:rPr>
                <a:t>Transition to an ordinal multi-label problem</a:t>
              </a:r>
            </a:p>
          </p:txBody>
        </p:sp>
        <p:sp>
          <p:nvSpPr>
            <p:cNvPr id="48" name="object 11">
              <a:extLst>
                <a:ext uri="{FF2B5EF4-FFF2-40B4-BE49-F238E27FC236}">
                  <a16:creationId xmlns:a16="http://schemas.microsoft.com/office/drawing/2014/main" id="{5CFD96AC-3F08-4C31-8B71-8C4BF98AEB41}"/>
                </a:ext>
              </a:extLst>
            </p:cNvPr>
            <p:cNvSpPr txBox="1"/>
            <p:nvPr/>
          </p:nvSpPr>
          <p:spPr>
            <a:xfrm>
              <a:off x="7294259" y="5234019"/>
              <a:ext cx="4480560" cy="275717"/>
            </a:xfrm>
            <a:prstGeom prst="rect">
              <a:avLst/>
            </a:prstGeom>
          </p:spPr>
          <p:txBody>
            <a:bodyPr vert="horz" wrap="square" lIns="0" tIns="0" rIns="0" bIns="0" rtlCol="0">
              <a:spAutoFit/>
            </a:bodyPr>
            <a:lstStyle/>
            <a:p>
              <a:pPr marR="5080" lvl="0">
                <a:lnSpc>
                  <a:spcPct val="103699"/>
                </a:lnSpc>
                <a:defRPr/>
              </a:pPr>
              <a:r>
                <a:rPr lang="en-US" b="1" dirty="0">
                  <a:solidFill>
                    <a:schemeClr val="accent1"/>
                  </a:solidFill>
                  <a:ea typeface="Verdana" panose="020B0604030504040204" pitchFamily="34" charset="0"/>
                  <a:cs typeface="Verdana" panose="020B0604030504040204" pitchFamily="34" charset="0"/>
                </a:rPr>
                <a:t>Build in </a:t>
              </a:r>
              <a:r>
                <a:rPr lang="en-US" b="1" dirty="0" err="1">
                  <a:solidFill>
                    <a:schemeClr val="accent1"/>
                  </a:solidFill>
                  <a:ea typeface="Verdana" panose="020B0604030504040204" pitchFamily="34" charset="0"/>
                  <a:cs typeface="Verdana" panose="020B0604030504040204" pitchFamily="34" charset="0"/>
                </a:rPr>
                <a:t>PyTorch</a:t>
              </a:r>
              <a:r>
                <a:rPr lang="en-US" b="1" dirty="0">
                  <a:solidFill>
                    <a:schemeClr val="accent1"/>
                  </a:solidFill>
                  <a:ea typeface="Verdana" panose="020B0604030504040204" pitchFamily="34" charset="0"/>
                  <a:cs typeface="Verdana" panose="020B0604030504040204" pitchFamily="34" charset="0"/>
                </a:rPr>
                <a:t> from Scratch</a:t>
              </a:r>
            </a:p>
          </p:txBody>
        </p:sp>
      </p:grpSp>
      <p:grpSp>
        <p:nvGrpSpPr>
          <p:cNvPr id="9" name="Group 8">
            <a:extLst>
              <a:ext uri="{FF2B5EF4-FFF2-40B4-BE49-F238E27FC236}">
                <a16:creationId xmlns:a16="http://schemas.microsoft.com/office/drawing/2014/main" id="{1E8C0386-F2FF-46DE-A398-72C4428B5515}"/>
              </a:ext>
            </a:extLst>
          </p:cNvPr>
          <p:cNvGrpSpPr/>
          <p:nvPr/>
        </p:nvGrpSpPr>
        <p:grpSpPr>
          <a:xfrm>
            <a:off x="6260264" y="3476385"/>
            <a:ext cx="5607885" cy="815835"/>
            <a:chOff x="6260264" y="2820877"/>
            <a:chExt cx="5607885" cy="815835"/>
          </a:xfrm>
        </p:grpSpPr>
        <p:sp>
          <p:nvSpPr>
            <p:cNvPr id="50" name="Oval 49">
              <a:extLst>
                <a:ext uri="{FF2B5EF4-FFF2-40B4-BE49-F238E27FC236}">
                  <a16:creationId xmlns:a16="http://schemas.microsoft.com/office/drawing/2014/main" id="{3EBE2CFF-339F-4E95-BB88-FD0DF36FE747}"/>
                </a:ext>
              </a:extLst>
            </p:cNvPr>
            <p:cNvSpPr>
              <a:spLocks noChangeAspect="1"/>
            </p:cNvSpPr>
            <p:nvPr/>
          </p:nvSpPr>
          <p:spPr>
            <a:xfrm>
              <a:off x="6260264" y="2871126"/>
              <a:ext cx="655236" cy="655236"/>
            </a:xfrm>
            <a:prstGeom prst="ellipse">
              <a:avLst/>
            </a:prstGeom>
            <a:pattFill prst="ltVert">
              <a:fgClr>
                <a:schemeClr val="bg1">
                  <a:lumMod val="95000"/>
                </a:schemeClr>
              </a:fgClr>
              <a:bgClr>
                <a:schemeClr val="bg1"/>
              </a:bgClr>
            </a:patt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latin typeface="Open Sans"/>
                </a:rPr>
                <a:t>2</a:t>
              </a:r>
            </a:p>
          </p:txBody>
        </p:sp>
        <p:sp>
          <p:nvSpPr>
            <p:cNvPr id="51" name="object 12">
              <a:extLst>
                <a:ext uri="{FF2B5EF4-FFF2-40B4-BE49-F238E27FC236}">
                  <a16:creationId xmlns:a16="http://schemas.microsoft.com/office/drawing/2014/main" id="{A2B124B4-7FCB-4337-9441-2BA9B1AADF86}"/>
                </a:ext>
              </a:extLst>
            </p:cNvPr>
            <p:cNvSpPr txBox="1"/>
            <p:nvPr/>
          </p:nvSpPr>
          <p:spPr>
            <a:xfrm>
              <a:off x="7294258" y="3177612"/>
              <a:ext cx="4573891" cy="459100"/>
            </a:xfrm>
            <a:prstGeom prst="rect">
              <a:avLst/>
            </a:prstGeom>
          </p:spPr>
          <p:txBody>
            <a:bodyPr vert="horz" wrap="square" lIns="0" tIns="0" rIns="0" bIns="0" rtlCol="0">
              <a:spAutoFit/>
            </a:bodyPr>
            <a:lstStyle/>
            <a:p>
              <a:pPr marL="137160" indent="-91440">
                <a:spcBef>
                  <a:spcPts val="100"/>
                </a:spcBef>
                <a:spcAft>
                  <a:spcPts val="600"/>
                </a:spcAft>
                <a:buFont typeface="Arial" panose="020B0604020202020204" pitchFamily="34" charset="0"/>
                <a:buChar char="•"/>
                <a:defRPr/>
              </a:pPr>
              <a:r>
                <a:rPr lang="en-US" sz="1200" dirty="0">
                  <a:solidFill>
                    <a:srgbClr val="000000"/>
                  </a:solidFill>
                  <a:ea typeface="Verdana" panose="020B0604030504040204" pitchFamily="34" charset="0"/>
                  <a:cs typeface="Verdana" panose="020B0604030504040204" pitchFamily="34" charset="0"/>
                </a:rPr>
                <a:t>Collect more book covers &amp; subset high popularity ones</a:t>
              </a:r>
            </a:p>
            <a:p>
              <a:pPr marL="137160" lvl="0" indent="-91440">
                <a:spcBef>
                  <a:spcPts val="100"/>
                </a:spcBef>
                <a:spcAft>
                  <a:spcPts val="600"/>
                </a:spcAft>
                <a:buFont typeface="Arial" panose="020B0604020202020204" pitchFamily="34" charset="0"/>
                <a:buChar char="•"/>
                <a:defRPr/>
              </a:pPr>
              <a:r>
                <a:rPr lang="en-US" sz="1200" dirty="0">
                  <a:solidFill>
                    <a:srgbClr val="000000"/>
                  </a:solidFill>
                  <a:ea typeface="Verdana" panose="020B0604030504040204" pitchFamily="34" charset="0"/>
                  <a:cs typeface="Verdana" panose="020B0604030504040204" pitchFamily="34" charset="0"/>
                </a:rPr>
                <a:t>Train GAN on subset</a:t>
              </a:r>
            </a:p>
          </p:txBody>
        </p:sp>
        <p:sp>
          <p:nvSpPr>
            <p:cNvPr id="52" name="object 11">
              <a:extLst>
                <a:ext uri="{FF2B5EF4-FFF2-40B4-BE49-F238E27FC236}">
                  <a16:creationId xmlns:a16="http://schemas.microsoft.com/office/drawing/2014/main" id="{B0F3957D-56A6-4A9C-A54C-2665A2DB4C7F}"/>
                </a:ext>
              </a:extLst>
            </p:cNvPr>
            <p:cNvSpPr txBox="1"/>
            <p:nvPr/>
          </p:nvSpPr>
          <p:spPr>
            <a:xfrm>
              <a:off x="7294259" y="2820877"/>
              <a:ext cx="4389120" cy="275717"/>
            </a:xfrm>
            <a:prstGeom prst="rect">
              <a:avLst/>
            </a:prstGeom>
          </p:spPr>
          <p:txBody>
            <a:bodyPr vert="horz" wrap="square" lIns="0" tIns="0" rIns="0" bIns="0" rtlCol="0">
              <a:spAutoFit/>
            </a:bodyPr>
            <a:lstStyle/>
            <a:p>
              <a:pPr marR="5080" lvl="0">
                <a:lnSpc>
                  <a:spcPct val="103699"/>
                </a:lnSpc>
                <a:defRPr/>
              </a:pPr>
              <a:r>
                <a:rPr lang="en-US" b="1" dirty="0">
                  <a:solidFill>
                    <a:schemeClr val="accent1"/>
                  </a:solidFill>
                  <a:ea typeface="Verdana" panose="020B0604030504040204" pitchFamily="34" charset="0"/>
                  <a:cs typeface="Verdana" panose="020B0604030504040204" pitchFamily="34" charset="0"/>
                </a:rPr>
                <a:t>Generate Book Covers with a GAN</a:t>
              </a:r>
            </a:p>
          </p:txBody>
        </p:sp>
      </p:grpSp>
    </p:spTree>
    <p:extLst>
      <p:ext uri="{BB962C8B-B14F-4D97-AF65-F5344CB8AC3E}">
        <p14:creationId xmlns:p14="http://schemas.microsoft.com/office/powerpoint/2010/main" val="385381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CF6A37-5D00-439D-947C-93B27E43099F}"/>
              </a:ext>
            </a:extLst>
          </p:cNvPr>
          <p:cNvPicPr>
            <a:picLocks noChangeAspect="1"/>
          </p:cNvPicPr>
          <p:nvPr/>
        </p:nvPicPr>
        <p:blipFill>
          <a:blip r:embed="rId3"/>
          <a:stretch>
            <a:fillRect/>
          </a:stretch>
        </p:blipFill>
        <p:spPr>
          <a:xfrm>
            <a:off x="0" y="0"/>
            <a:ext cx="12192000" cy="6858000"/>
          </a:xfrm>
          <a:prstGeom prst="rect">
            <a:avLst/>
          </a:prstGeom>
        </p:spPr>
      </p:pic>
      <p:sp>
        <p:nvSpPr>
          <p:cNvPr id="31" name="Rectangle 30">
            <a:extLst>
              <a:ext uri="{FF2B5EF4-FFF2-40B4-BE49-F238E27FC236}">
                <a16:creationId xmlns:a16="http://schemas.microsoft.com/office/drawing/2014/main" id="{3B6D329D-D04A-4953-AEA0-519A480BCD09}"/>
              </a:ext>
            </a:extLst>
          </p:cNvPr>
          <p:cNvSpPr/>
          <p:nvPr/>
        </p:nvSpPr>
        <p:spPr>
          <a:xfrm>
            <a:off x="1021977" y="1404159"/>
            <a:ext cx="10695184" cy="830997"/>
          </a:xfrm>
          <a:prstGeom prst="rect">
            <a:avLst/>
          </a:prstGeom>
        </p:spPr>
        <p:txBody>
          <a:bodyPr wrap="square">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300" normalizeH="0" baseline="0" noProof="0" dirty="0">
                <a:ln>
                  <a:noFill/>
                </a:ln>
                <a:solidFill>
                  <a:prstClr val="white"/>
                </a:solidFill>
                <a:effectLst/>
                <a:uLnTx/>
                <a:uFillTx/>
                <a:latin typeface="Open Sans"/>
                <a:ea typeface="+mn-ea"/>
                <a:cs typeface="Arial" panose="020B0604020202020204" pitchFamily="34" charset="0"/>
              </a:rPr>
              <a:t>Thank you!</a:t>
            </a:r>
            <a:endParaRPr kumimoji="0" lang="en-US" sz="4800" b="0" i="0" u="none" strike="noStrike" kern="1200" cap="none" spc="-300" normalizeH="0" baseline="0" noProof="0" dirty="0">
              <a:ln>
                <a:noFill/>
              </a:ln>
              <a:solidFill>
                <a:prstClr val="white"/>
              </a:solidFill>
              <a:effectLst/>
              <a:uLnTx/>
              <a:uFillTx/>
              <a:latin typeface="Open Sans"/>
              <a:ea typeface="+mn-ea"/>
              <a:cs typeface="Arial" panose="020B0604020202020204" pitchFamily="34" charset="0"/>
            </a:endParaRPr>
          </a:p>
        </p:txBody>
      </p:sp>
    </p:spTree>
    <p:extLst>
      <p:ext uri="{BB962C8B-B14F-4D97-AF65-F5344CB8AC3E}">
        <p14:creationId xmlns:p14="http://schemas.microsoft.com/office/powerpoint/2010/main" val="3917796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outdoor, water, person, riding&#10;&#10;Description automatically generated">
            <a:extLst>
              <a:ext uri="{FF2B5EF4-FFF2-40B4-BE49-F238E27FC236}">
                <a16:creationId xmlns:a16="http://schemas.microsoft.com/office/drawing/2014/main" id="{8E1E4548-E34F-46B3-AAB7-1B2F61776861}"/>
              </a:ext>
            </a:extLst>
          </p:cNvPr>
          <p:cNvPicPr>
            <a:picLocks noChangeAspect="1"/>
          </p:cNvPicPr>
          <p:nvPr/>
        </p:nvPicPr>
        <p:blipFill rotWithShape="1">
          <a:blip r:embed="rId2">
            <a:extLst>
              <a:ext uri="{28A0092B-C50C-407E-A947-70E740481C1C}">
                <a14:useLocalDpi xmlns:a14="http://schemas.microsoft.com/office/drawing/2010/main" val="0"/>
              </a:ext>
            </a:extLst>
          </a:blip>
          <a:srcRect l="62761" r="964"/>
          <a:stretch/>
        </p:blipFill>
        <p:spPr>
          <a:xfrm>
            <a:off x="7769187" y="0"/>
            <a:ext cx="4422813" cy="6858000"/>
          </a:xfrm>
          <a:prstGeom prst="rect">
            <a:avLst/>
          </a:prstGeom>
        </p:spPr>
      </p:pic>
      <p:sp>
        <p:nvSpPr>
          <p:cNvPr id="35" name="Title 34">
            <a:extLst>
              <a:ext uri="{FF2B5EF4-FFF2-40B4-BE49-F238E27FC236}">
                <a16:creationId xmlns:a16="http://schemas.microsoft.com/office/drawing/2014/main" id="{EA00157B-DF6E-4AF9-BABB-D45AB0EE54C5}"/>
              </a:ext>
            </a:extLst>
          </p:cNvPr>
          <p:cNvSpPr>
            <a:spLocks noGrp="1"/>
          </p:cNvSpPr>
          <p:nvPr>
            <p:ph type="title"/>
          </p:nvPr>
        </p:nvSpPr>
        <p:spPr>
          <a:xfrm>
            <a:off x="492070" y="327376"/>
            <a:ext cx="11202625" cy="553998"/>
          </a:xfrm>
        </p:spPr>
        <p:txBody>
          <a:bodyPr/>
          <a:lstStyle/>
          <a:p>
            <a:r>
              <a:rPr lang="en-US" sz="3600" b="0" dirty="0"/>
              <a:t>Contents</a:t>
            </a:r>
          </a:p>
        </p:txBody>
      </p:sp>
      <p:grpSp>
        <p:nvGrpSpPr>
          <p:cNvPr id="12" name="Group 11">
            <a:extLst>
              <a:ext uri="{FF2B5EF4-FFF2-40B4-BE49-F238E27FC236}">
                <a16:creationId xmlns:a16="http://schemas.microsoft.com/office/drawing/2014/main" id="{3099E11A-296C-4C03-BF74-A6C68D4513E8}"/>
              </a:ext>
            </a:extLst>
          </p:cNvPr>
          <p:cNvGrpSpPr/>
          <p:nvPr/>
        </p:nvGrpSpPr>
        <p:grpSpPr>
          <a:xfrm>
            <a:off x="923086" y="1388405"/>
            <a:ext cx="6597068" cy="4784461"/>
            <a:chOff x="766972" y="1388405"/>
            <a:chExt cx="6597068" cy="4784461"/>
          </a:xfrm>
        </p:grpSpPr>
        <p:grpSp>
          <p:nvGrpSpPr>
            <p:cNvPr id="41" name="Group 40">
              <a:extLst>
                <a:ext uri="{FF2B5EF4-FFF2-40B4-BE49-F238E27FC236}">
                  <a16:creationId xmlns:a16="http://schemas.microsoft.com/office/drawing/2014/main" id="{9C00CB5B-2662-4F42-9D95-1A75BE8B559E}"/>
                </a:ext>
              </a:extLst>
            </p:cNvPr>
            <p:cNvGrpSpPr/>
            <p:nvPr/>
          </p:nvGrpSpPr>
          <p:grpSpPr>
            <a:xfrm>
              <a:off x="766972" y="1388405"/>
              <a:ext cx="534358" cy="867452"/>
              <a:chOff x="574843" y="1788455"/>
              <a:chExt cx="534358" cy="867452"/>
            </a:xfrm>
          </p:grpSpPr>
          <p:grpSp>
            <p:nvGrpSpPr>
              <p:cNvPr id="6" name="Group 5">
                <a:extLst>
                  <a:ext uri="{FF2B5EF4-FFF2-40B4-BE49-F238E27FC236}">
                    <a16:creationId xmlns:a16="http://schemas.microsoft.com/office/drawing/2014/main" id="{FFDC8806-AC2C-48AB-8CB4-25A9FFF7A52E}"/>
                  </a:ext>
                </a:extLst>
              </p:cNvPr>
              <p:cNvGrpSpPr/>
              <p:nvPr/>
            </p:nvGrpSpPr>
            <p:grpSpPr>
              <a:xfrm>
                <a:off x="574843" y="1877715"/>
                <a:ext cx="421624" cy="747365"/>
                <a:chOff x="1027249" y="2294264"/>
                <a:chExt cx="421624" cy="747365"/>
              </a:xfrm>
            </p:grpSpPr>
            <p:cxnSp>
              <p:nvCxnSpPr>
                <p:cNvPr id="7" name="Straight Connector 6">
                  <a:extLst>
                    <a:ext uri="{FF2B5EF4-FFF2-40B4-BE49-F238E27FC236}">
                      <a16:creationId xmlns:a16="http://schemas.microsoft.com/office/drawing/2014/main" id="{4D15F811-8319-4037-A250-BD7CF7CDA54C}"/>
                    </a:ext>
                  </a:extLst>
                </p:cNvPr>
                <p:cNvCxnSpPr>
                  <a:cxnSpLocks/>
                </p:cNvCxnSpPr>
                <p:nvPr/>
              </p:nvCxnSpPr>
              <p:spPr>
                <a:xfrm>
                  <a:off x="1027249" y="2846254"/>
                  <a:ext cx="36885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BA86F56-F207-477F-94FA-C3165EC06783}"/>
                    </a:ext>
                  </a:extLst>
                </p:cNvPr>
                <p:cNvSpPr txBox="1">
                  <a:spLocks/>
                </p:cNvSpPr>
                <p:nvPr/>
              </p:nvSpPr>
              <p:spPr>
                <a:xfrm>
                  <a:off x="1030462" y="2294264"/>
                  <a:ext cx="418411" cy="747365"/>
                </a:xfrm>
                <a:prstGeom prst="rect">
                  <a:avLst/>
                </a:prstGeom>
                <a:noFill/>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5400" b="0" i="0" u="none" strike="noStrike" kern="1200" cap="none" spc="-100" normalizeH="0" baseline="0" noProof="0" dirty="0">
                      <a:ln>
                        <a:noFill/>
                      </a:ln>
                      <a:solidFill>
                        <a:srgbClr val="000000"/>
                      </a:solidFill>
                      <a:effectLst/>
                      <a:uLnTx/>
                      <a:uFillTx/>
                      <a:latin typeface="Chronicle Display Black"/>
                    </a:rPr>
                    <a:t>1</a:t>
                  </a:r>
                </a:p>
              </p:txBody>
            </p:sp>
          </p:grpSp>
          <p:cxnSp>
            <p:nvCxnSpPr>
              <p:cNvPr id="18" name="Straight Connector 17">
                <a:extLst>
                  <a:ext uri="{FF2B5EF4-FFF2-40B4-BE49-F238E27FC236}">
                    <a16:creationId xmlns:a16="http://schemas.microsoft.com/office/drawing/2014/main" id="{A5B2D9C1-B08A-4B46-83A2-06F31D6E7CB1}"/>
                  </a:ext>
                </a:extLst>
              </p:cNvPr>
              <p:cNvCxnSpPr/>
              <p:nvPr/>
            </p:nvCxnSpPr>
            <p:spPr>
              <a:xfrm>
                <a:off x="1109201" y="1788455"/>
                <a:ext cx="0" cy="8674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6576190C-C651-4BCF-A69F-BF28A05F6530}"/>
                </a:ext>
              </a:extLst>
            </p:cNvPr>
            <p:cNvSpPr txBox="1"/>
            <p:nvPr/>
          </p:nvSpPr>
          <p:spPr>
            <a:xfrm>
              <a:off x="1694760" y="1606688"/>
              <a:ext cx="4572000" cy="430887"/>
            </a:xfrm>
            <a:prstGeom prst="rect">
              <a:avLst/>
            </a:prstGeom>
            <a:noFill/>
          </p:spPr>
          <p:txBody>
            <a:bodyPr wrap="square" lIns="0" tIns="0" rIns="0" bIns="0" rtlCol="0" anchor="ctr">
              <a:spAutoFit/>
            </a:bodyPr>
            <a:lstStyle/>
            <a:p>
              <a:r>
                <a:rPr lang="en-US" sz="2800" b="1" dirty="0"/>
                <a:t>About Me</a:t>
              </a:r>
            </a:p>
          </p:txBody>
        </p:sp>
        <p:grpSp>
          <p:nvGrpSpPr>
            <p:cNvPr id="42" name="Group 41">
              <a:extLst>
                <a:ext uri="{FF2B5EF4-FFF2-40B4-BE49-F238E27FC236}">
                  <a16:creationId xmlns:a16="http://schemas.microsoft.com/office/drawing/2014/main" id="{5FC8AB0E-E377-40A8-9F2E-279210D79AF7}"/>
                </a:ext>
              </a:extLst>
            </p:cNvPr>
            <p:cNvGrpSpPr/>
            <p:nvPr/>
          </p:nvGrpSpPr>
          <p:grpSpPr>
            <a:xfrm>
              <a:off x="766972" y="2690025"/>
              <a:ext cx="534358" cy="867452"/>
              <a:chOff x="574843" y="3011646"/>
              <a:chExt cx="534358" cy="867452"/>
            </a:xfrm>
          </p:grpSpPr>
          <p:grpSp>
            <p:nvGrpSpPr>
              <p:cNvPr id="9" name="Group 8">
                <a:extLst>
                  <a:ext uri="{FF2B5EF4-FFF2-40B4-BE49-F238E27FC236}">
                    <a16:creationId xmlns:a16="http://schemas.microsoft.com/office/drawing/2014/main" id="{411BF773-8604-47DF-826D-64F8FC3EF00A}"/>
                  </a:ext>
                </a:extLst>
              </p:cNvPr>
              <p:cNvGrpSpPr/>
              <p:nvPr/>
            </p:nvGrpSpPr>
            <p:grpSpPr>
              <a:xfrm>
                <a:off x="574843" y="3109268"/>
                <a:ext cx="421624" cy="747365"/>
                <a:chOff x="1007460" y="3071690"/>
                <a:chExt cx="421624" cy="747365"/>
              </a:xfrm>
            </p:grpSpPr>
            <p:cxnSp>
              <p:nvCxnSpPr>
                <p:cNvPr id="10" name="Straight Connector 9">
                  <a:extLst>
                    <a:ext uri="{FF2B5EF4-FFF2-40B4-BE49-F238E27FC236}">
                      <a16:creationId xmlns:a16="http://schemas.microsoft.com/office/drawing/2014/main" id="{19934F4B-96CB-479A-8259-44E3F5829CE2}"/>
                    </a:ext>
                  </a:extLst>
                </p:cNvPr>
                <p:cNvCxnSpPr>
                  <a:cxnSpLocks/>
                </p:cNvCxnSpPr>
                <p:nvPr/>
              </p:nvCxnSpPr>
              <p:spPr>
                <a:xfrm>
                  <a:off x="1007460" y="3648732"/>
                  <a:ext cx="36885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939950C2-475A-4EF4-B092-A6DAE9D6C442}"/>
                    </a:ext>
                  </a:extLst>
                </p:cNvPr>
                <p:cNvSpPr txBox="1">
                  <a:spLocks/>
                </p:cNvSpPr>
                <p:nvPr/>
              </p:nvSpPr>
              <p:spPr>
                <a:xfrm>
                  <a:off x="1010673" y="3071690"/>
                  <a:ext cx="418411" cy="747365"/>
                </a:xfrm>
                <a:prstGeom prst="rect">
                  <a:avLst/>
                </a:prstGeom>
                <a:noFill/>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5400" b="0" i="0" u="none" strike="noStrike" kern="1200" cap="none" spc="-100" normalizeH="0" baseline="0" noProof="0" dirty="0">
                      <a:ln>
                        <a:noFill/>
                      </a:ln>
                      <a:solidFill>
                        <a:srgbClr val="000000"/>
                      </a:solidFill>
                      <a:effectLst/>
                      <a:uLnTx/>
                      <a:uFillTx/>
                      <a:latin typeface="Chronicle Display Black"/>
                    </a:rPr>
                    <a:t>2</a:t>
                  </a:r>
                </a:p>
              </p:txBody>
            </p:sp>
          </p:grpSp>
          <p:cxnSp>
            <p:nvCxnSpPr>
              <p:cNvPr id="19" name="Straight Connector 18">
                <a:extLst>
                  <a:ext uri="{FF2B5EF4-FFF2-40B4-BE49-F238E27FC236}">
                    <a16:creationId xmlns:a16="http://schemas.microsoft.com/office/drawing/2014/main" id="{1BF5D11B-6328-498F-98A4-10C31D2017F7}"/>
                  </a:ext>
                </a:extLst>
              </p:cNvPr>
              <p:cNvCxnSpPr/>
              <p:nvPr/>
            </p:nvCxnSpPr>
            <p:spPr>
              <a:xfrm>
                <a:off x="1109201" y="3011646"/>
                <a:ext cx="0" cy="8674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F0797E39-6697-42E7-BDF1-2DB2BF9A03D7}"/>
                </a:ext>
              </a:extLst>
            </p:cNvPr>
            <p:cNvSpPr txBox="1"/>
            <p:nvPr/>
          </p:nvSpPr>
          <p:spPr>
            <a:xfrm>
              <a:off x="1694759" y="2908308"/>
              <a:ext cx="4572000" cy="430887"/>
            </a:xfrm>
            <a:prstGeom prst="rect">
              <a:avLst/>
            </a:prstGeom>
            <a:noFill/>
          </p:spPr>
          <p:txBody>
            <a:bodyPr wrap="square" lIns="0" tIns="0" rIns="0" bIns="0" rtlCol="0" anchor="ctr">
              <a:spAutoFit/>
            </a:bodyPr>
            <a:lstStyle/>
            <a:p>
              <a:r>
                <a:rPr lang="en-US" sz="2800" b="1" dirty="0"/>
                <a:t>Problem Statement</a:t>
              </a:r>
            </a:p>
          </p:txBody>
        </p:sp>
        <p:grpSp>
          <p:nvGrpSpPr>
            <p:cNvPr id="52" name="Group 51">
              <a:extLst>
                <a:ext uri="{FF2B5EF4-FFF2-40B4-BE49-F238E27FC236}">
                  <a16:creationId xmlns:a16="http://schemas.microsoft.com/office/drawing/2014/main" id="{E34C819B-BE30-4313-BC17-B77B5C31EB3A}"/>
                </a:ext>
              </a:extLst>
            </p:cNvPr>
            <p:cNvGrpSpPr/>
            <p:nvPr/>
          </p:nvGrpSpPr>
          <p:grpSpPr>
            <a:xfrm>
              <a:off x="766972" y="3991645"/>
              <a:ext cx="534358" cy="867452"/>
              <a:chOff x="574843" y="3329999"/>
              <a:chExt cx="534358" cy="867452"/>
            </a:xfrm>
          </p:grpSpPr>
          <p:cxnSp>
            <p:nvCxnSpPr>
              <p:cNvPr id="13" name="Straight Connector 12">
                <a:extLst>
                  <a:ext uri="{FF2B5EF4-FFF2-40B4-BE49-F238E27FC236}">
                    <a16:creationId xmlns:a16="http://schemas.microsoft.com/office/drawing/2014/main" id="{2A2C7D75-8B42-4A3F-9231-77DFAC823DA2}"/>
                  </a:ext>
                </a:extLst>
              </p:cNvPr>
              <p:cNvCxnSpPr>
                <a:cxnSpLocks/>
              </p:cNvCxnSpPr>
              <p:nvPr/>
            </p:nvCxnSpPr>
            <p:spPr>
              <a:xfrm>
                <a:off x="574843" y="3965203"/>
                <a:ext cx="368851"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A46671B6-0FA8-48AA-BD40-B1CBC80BA639}"/>
                  </a:ext>
                </a:extLst>
              </p:cNvPr>
              <p:cNvSpPr txBox="1">
                <a:spLocks/>
              </p:cNvSpPr>
              <p:nvPr/>
            </p:nvSpPr>
            <p:spPr>
              <a:xfrm>
                <a:off x="578056" y="3417681"/>
                <a:ext cx="418411" cy="747365"/>
              </a:xfrm>
              <a:prstGeom prst="rect">
                <a:avLst/>
              </a:prstGeom>
              <a:noFill/>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5400" b="0" i="0" u="none" strike="noStrike" kern="1200" cap="none" spc="-100" normalizeH="0" baseline="0" noProof="0" dirty="0">
                    <a:ln>
                      <a:noFill/>
                    </a:ln>
                    <a:solidFill>
                      <a:srgbClr val="000000"/>
                    </a:solidFill>
                    <a:effectLst/>
                    <a:uLnTx/>
                    <a:uFillTx/>
                    <a:latin typeface="Chronicle Display Black"/>
                  </a:rPr>
                  <a:t>3</a:t>
                </a:r>
              </a:p>
            </p:txBody>
          </p:sp>
          <p:cxnSp>
            <p:nvCxnSpPr>
              <p:cNvPr id="20" name="Straight Connector 19">
                <a:extLst>
                  <a:ext uri="{FF2B5EF4-FFF2-40B4-BE49-F238E27FC236}">
                    <a16:creationId xmlns:a16="http://schemas.microsoft.com/office/drawing/2014/main" id="{0690D585-C59D-46D1-8463-D752CC3607F0}"/>
                  </a:ext>
                </a:extLst>
              </p:cNvPr>
              <p:cNvCxnSpPr/>
              <p:nvPr/>
            </p:nvCxnSpPr>
            <p:spPr>
              <a:xfrm>
                <a:off x="1109201" y="3329999"/>
                <a:ext cx="0" cy="8674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3EBDE50-ECDD-4685-B3C3-864C4D64287C}"/>
                </a:ext>
              </a:extLst>
            </p:cNvPr>
            <p:cNvSpPr txBox="1"/>
            <p:nvPr/>
          </p:nvSpPr>
          <p:spPr>
            <a:xfrm>
              <a:off x="1694760" y="4209927"/>
              <a:ext cx="4572000" cy="430887"/>
            </a:xfrm>
            <a:prstGeom prst="rect">
              <a:avLst/>
            </a:prstGeom>
            <a:noFill/>
          </p:spPr>
          <p:txBody>
            <a:bodyPr wrap="square" lIns="0" tIns="0" rIns="0" bIns="0" rtlCol="0" anchor="ctr">
              <a:spAutoFit/>
            </a:bodyPr>
            <a:lstStyle/>
            <a:p>
              <a:r>
                <a:rPr lang="en-US" sz="2800" b="1" dirty="0"/>
                <a:t>Methodology</a:t>
              </a:r>
            </a:p>
          </p:txBody>
        </p:sp>
        <p:sp>
          <p:nvSpPr>
            <p:cNvPr id="40" name="TextBox 39">
              <a:extLst>
                <a:ext uri="{FF2B5EF4-FFF2-40B4-BE49-F238E27FC236}">
                  <a16:creationId xmlns:a16="http://schemas.microsoft.com/office/drawing/2014/main" id="{DB81C66B-2A5C-48A1-8D54-D7320AAB31E7}"/>
                </a:ext>
              </a:extLst>
            </p:cNvPr>
            <p:cNvSpPr txBox="1"/>
            <p:nvPr/>
          </p:nvSpPr>
          <p:spPr>
            <a:xfrm>
              <a:off x="1694760" y="5517623"/>
              <a:ext cx="5669280" cy="430887"/>
            </a:xfrm>
            <a:prstGeom prst="rect">
              <a:avLst/>
            </a:prstGeom>
            <a:noFill/>
          </p:spPr>
          <p:txBody>
            <a:bodyPr wrap="square" lIns="0" tIns="0" rIns="0" bIns="0" rtlCol="0" anchor="ctr">
              <a:spAutoFit/>
            </a:bodyPr>
            <a:lstStyle/>
            <a:p>
              <a:r>
                <a:rPr lang="en-US" sz="2800" b="1" dirty="0"/>
                <a:t>Lessons Learned &amp; Next Steps</a:t>
              </a:r>
            </a:p>
          </p:txBody>
        </p:sp>
        <p:grpSp>
          <p:nvGrpSpPr>
            <p:cNvPr id="50" name="Group 49">
              <a:extLst>
                <a:ext uri="{FF2B5EF4-FFF2-40B4-BE49-F238E27FC236}">
                  <a16:creationId xmlns:a16="http://schemas.microsoft.com/office/drawing/2014/main" id="{35A641C7-321B-4218-B2CC-F90F59ACA5E3}"/>
                </a:ext>
              </a:extLst>
            </p:cNvPr>
            <p:cNvGrpSpPr/>
            <p:nvPr/>
          </p:nvGrpSpPr>
          <p:grpSpPr>
            <a:xfrm>
              <a:off x="768579" y="5293266"/>
              <a:ext cx="532751" cy="879600"/>
              <a:chOff x="576450" y="5550441"/>
              <a:chExt cx="532751" cy="879600"/>
            </a:xfrm>
          </p:grpSpPr>
          <p:cxnSp>
            <p:nvCxnSpPr>
              <p:cNvPr id="48" name="Straight Connector 47">
                <a:extLst>
                  <a:ext uri="{FF2B5EF4-FFF2-40B4-BE49-F238E27FC236}">
                    <a16:creationId xmlns:a16="http://schemas.microsoft.com/office/drawing/2014/main" id="{2F9D248A-340E-48E8-8754-322B4AB44F76}"/>
                  </a:ext>
                </a:extLst>
              </p:cNvPr>
              <p:cNvCxnSpPr>
                <a:cxnSpLocks/>
              </p:cNvCxnSpPr>
              <p:nvPr/>
            </p:nvCxnSpPr>
            <p:spPr>
              <a:xfrm>
                <a:off x="601230" y="6110489"/>
                <a:ext cx="368851"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9835E7CB-6263-446D-B288-0E1952E36EA0}"/>
                  </a:ext>
                </a:extLst>
              </p:cNvPr>
              <p:cNvSpPr txBox="1">
                <a:spLocks/>
              </p:cNvSpPr>
              <p:nvPr/>
            </p:nvSpPr>
            <p:spPr>
              <a:xfrm>
                <a:off x="576450" y="5550441"/>
                <a:ext cx="418411" cy="747365"/>
              </a:xfrm>
              <a:prstGeom prst="rect">
                <a:avLst/>
              </a:prstGeom>
              <a:noFill/>
            </p:spPr>
            <p:txBody>
              <a:bodyPr vert="horz" lIns="0" tIns="45720" rIns="91440" bIns="0" rtlCol="0" anchor="ctr" anchorCtr="0">
                <a:no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5400" b="0" i="0" u="none" strike="noStrike" kern="1200" cap="none" spc="-100" normalizeH="0" baseline="0" noProof="0" dirty="0">
                    <a:ln>
                      <a:noFill/>
                    </a:ln>
                    <a:solidFill>
                      <a:srgbClr val="000000"/>
                    </a:solidFill>
                    <a:effectLst/>
                    <a:uLnTx/>
                    <a:uFillTx/>
                    <a:latin typeface="Chronicle Display Black"/>
                  </a:rPr>
                  <a:t>4</a:t>
                </a:r>
              </a:p>
            </p:txBody>
          </p:sp>
          <p:cxnSp>
            <p:nvCxnSpPr>
              <p:cNvPr id="47" name="Straight Connector 46">
                <a:extLst>
                  <a:ext uri="{FF2B5EF4-FFF2-40B4-BE49-F238E27FC236}">
                    <a16:creationId xmlns:a16="http://schemas.microsoft.com/office/drawing/2014/main" id="{AA8C0284-AE83-41CB-AFF7-2C95DED2FE10}"/>
                  </a:ext>
                </a:extLst>
              </p:cNvPr>
              <p:cNvCxnSpPr/>
              <p:nvPr/>
            </p:nvCxnSpPr>
            <p:spPr>
              <a:xfrm>
                <a:off x="1109201" y="5562589"/>
                <a:ext cx="0" cy="8674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7813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a:extLst>
              <a:ext uri="{FF2B5EF4-FFF2-40B4-BE49-F238E27FC236}">
                <a16:creationId xmlns:a16="http://schemas.microsoft.com/office/drawing/2014/main" id="{EF3E80ED-3055-4EA9-A6B7-6253BCDD2896}"/>
              </a:ext>
            </a:extLst>
          </p:cNvPr>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t="-25936" r="4856" b="-17901"/>
          <a:stretch/>
        </p:blipFill>
        <p:spPr bwMode="auto">
          <a:xfrm>
            <a:off x="10187524" y="3264124"/>
            <a:ext cx="914400" cy="914400"/>
          </a:xfrm>
          <a:prstGeom prst="ellipse">
            <a:avLst/>
          </a:prstGeom>
          <a:solidFill>
            <a:srgbClr val="CED1D3"/>
          </a:solidFill>
          <a:ln w="38100">
            <a:noFill/>
          </a:ln>
        </p:spPr>
      </p:pic>
      <p:sp>
        <p:nvSpPr>
          <p:cNvPr id="18" name="Rectangle 17">
            <a:extLst>
              <a:ext uri="{FF2B5EF4-FFF2-40B4-BE49-F238E27FC236}">
                <a16:creationId xmlns:a16="http://schemas.microsoft.com/office/drawing/2014/main" id="{B86865B9-DA72-4B02-B442-88B730B873C4}"/>
              </a:ext>
            </a:extLst>
          </p:cNvPr>
          <p:cNvSpPr/>
          <p:nvPr/>
        </p:nvSpPr>
        <p:spPr>
          <a:xfrm>
            <a:off x="1" y="5735776"/>
            <a:ext cx="12192000" cy="7398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00"/>
              </a:spcBef>
            </a:pPr>
            <a:endParaRPr lang="en-US" sz="1600" b="1" dirty="0"/>
          </a:p>
        </p:txBody>
      </p:sp>
      <p:sp>
        <p:nvSpPr>
          <p:cNvPr id="35" name="Title 34">
            <a:extLst>
              <a:ext uri="{FF2B5EF4-FFF2-40B4-BE49-F238E27FC236}">
                <a16:creationId xmlns:a16="http://schemas.microsoft.com/office/drawing/2014/main" id="{EA00157B-DF6E-4AF9-BABB-D45AB0EE54C5}"/>
              </a:ext>
            </a:extLst>
          </p:cNvPr>
          <p:cNvSpPr>
            <a:spLocks noGrp="1"/>
          </p:cNvSpPr>
          <p:nvPr>
            <p:ph type="title"/>
          </p:nvPr>
        </p:nvSpPr>
        <p:spPr>
          <a:xfrm>
            <a:off x="492070" y="327376"/>
            <a:ext cx="11202625" cy="553998"/>
          </a:xfrm>
        </p:spPr>
        <p:txBody>
          <a:bodyPr/>
          <a:lstStyle/>
          <a:p>
            <a:r>
              <a:rPr lang="en-US" sz="3600" b="0" dirty="0"/>
              <a:t>About Me</a:t>
            </a:r>
          </a:p>
        </p:txBody>
      </p:sp>
      <p:grpSp>
        <p:nvGrpSpPr>
          <p:cNvPr id="3" name="Group 2">
            <a:extLst>
              <a:ext uri="{FF2B5EF4-FFF2-40B4-BE49-F238E27FC236}">
                <a16:creationId xmlns:a16="http://schemas.microsoft.com/office/drawing/2014/main" id="{FB628135-D268-4250-A43E-6203514FC882}"/>
              </a:ext>
            </a:extLst>
          </p:cNvPr>
          <p:cNvGrpSpPr/>
          <p:nvPr/>
        </p:nvGrpSpPr>
        <p:grpSpPr>
          <a:xfrm>
            <a:off x="498694" y="1387238"/>
            <a:ext cx="2303484" cy="2857668"/>
            <a:chOff x="597578" y="1827055"/>
            <a:chExt cx="2258096" cy="2801364"/>
          </a:xfrm>
        </p:grpSpPr>
        <p:pic>
          <p:nvPicPr>
            <p:cNvPr id="5" name="Picture 4" descr="A person posing for the camera&#10;&#10;Description automatically generated">
              <a:extLst>
                <a:ext uri="{FF2B5EF4-FFF2-40B4-BE49-F238E27FC236}">
                  <a16:creationId xmlns:a16="http://schemas.microsoft.com/office/drawing/2014/main" id="{2B8192F9-B9C6-44B3-BD76-28CDA4A0BF38}"/>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16667" r="16667"/>
            <a:stretch/>
          </p:blipFill>
          <p:spPr>
            <a:xfrm>
              <a:off x="788161" y="1827055"/>
              <a:ext cx="1876928" cy="1876927"/>
            </a:xfrm>
            <a:prstGeom prst="ellipse">
              <a:avLst/>
            </a:prstGeom>
            <a:ln w="38100">
              <a:solidFill>
                <a:schemeClr val="accent4"/>
              </a:solidFill>
            </a:ln>
          </p:spPr>
        </p:pic>
        <p:sp>
          <p:nvSpPr>
            <p:cNvPr id="12" name="TextBox 11">
              <a:extLst>
                <a:ext uri="{FF2B5EF4-FFF2-40B4-BE49-F238E27FC236}">
                  <a16:creationId xmlns:a16="http://schemas.microsoft.com/office/drawing/2014/main" id="{A84FC995-6EB2-4E86-96BB-343F680C8DB9}"/>
                </a:ext>
              </a:extLst>
            </p:cNvPr>
            <p:cNvSpPr txBox="1"/>
            <p:nvPr/>
          </p:nvSpPr>
          <p:spPr>
            <a:xfrm>
              <a:off x="597578" y="3904309"/>
              <a:ext cx="2258096" cy="724110"/>
            </a:xfrm>
            <a:prstGeom prst="rect">
              <a:avLst/>
            </a:prstGeom>
            <a:noFill/>
          </p:spPr>
          <p:txBody>
            <a:bodyPr wrap="square" lIns="0" tIns="0" rIns="0" bIns="0" rtlCol="0">
              <a:spAutoFit/>
            </a:bodyPr>
            <a:lstStyle/>
            <a:p>
              <a:pPr algn="ctr"/>
              <a:r>
                <a:rPr lang="en-US" sz="2000" b="1" dirty="0">
                  <a:solidFill>
                    <a:schemeClr val="accent4"/>
                  </a:solidFill>
                </a:rPr>
                <a:t>Grant Tesdahl</a:t>
              </a:r>
              <a:endParaRPr lang="en-US" sz="1600" b="1" dirty="0">
                <a:solidFill>
                  <a:schemeClr val="accent4"/>
                </a:solidFill>
              </a:endParaRPr>
            </a:p>
            <a:p>
              <a:pPr algn="ctr"/>
              <a:r>
                <a:rPr lang="en-US" sz="1400" dirty="0"/>
                <a:t>Analyst – CBO CCG</a:t>
              </a:r>
            </a:p>
            <a:p>
              <a:pPr algn="ctr"/>
              <a:r>
                <a:rPr lang="en-US" sz="1400" dirty="0"/>
                <a:t>Minneapolis</a:t>
              </a:r>
            </a:p>
          </p:txBody>
        </p:sp>
      </p:grpSp>
      <p:sp>
        <p:nvSpPr>
          <p:cNvPr id="46" name="TextBox 45">
            <a:extLst>
              <a:ext uri="{FF2B5EF4-FFF2-40B4-BE49-F238E27FC236}">
                <a16:creationId xmlns:a16="http://schemas.microsoft.com/office/drawing/2014/main" id="{5BE7BD27-A319-4278-8A4D-804E603E6678}"/>
              </a:ext>
            </a:extLst>
          </p:cNvPr>
          <p:cNvSpPr txBox="1"/>
          <p:nvPr/>
        </p:nvSpPr>
        <p:spPr>
          <a:xfrm>
            <a:off x="8780421" y="5878345"/>
            <a:ext cx="3134008" cy="454740"/>
          </a:xfrm>
          <a:prstGeom prst="rect">
            <a:avLst/>
          </a:prstGeom>
          <a:noFill/>
        </p:spPr>
        <p:txBody>
          <a:bodyPr wrap="square" lIns="0" tIns="0" rIns="0" bIns="0" rtlCol="0">
            <a:spAutoFit/>
          </a:bodyPr>
          <a:lstStyle/>
          <a:p>
            <a:pPr algn="ctr">
              <a:lnSpc>
                <a:spcPct val="110000"/>
              </a:lnSpc>
              <a:spcBef>
                <a:spcPts val="200"/>
              </a:spcBef>
            </a:pPr>
            <a:r>
              <a:rPr lang="en-US" sz="1400" dirty="0">
                <a:solidFill>
                  <a:schemeClr val="bg1"/>
                </a:solidFill>
              </a:rPr>
              <a:t>Building </a:t>
            </a:r>
            <a:r>
              <a:rPr lang="en-US" sz="1400" b="1" dirty="0">
                <a:solidFill>
                  <a:schemeClr val="bg1"/>
                </a:solidFill>
              </a:rPr>
              <a:t>predictive models</a:t>
            </a:r>
          </a:p>
          <a:p>
            <a:pPr algn="ctr">
              <a:lnSpc>
                <a:spcPct val="110000"/>
              </a:lnSpc>
              <a:spcBef>
                <a:spcPts val="200"/>
              </a:spcBef>
            </a:pPr>
            <a:r>
              <a:rPr lang="en-US" sz="1200" i="1" dirty="0">
                <a:solidFill>
                  <a:schemeClr val="bg1"/>
                </a:solidFill>
              </a:rPr>
              <a:t>Cognitive Guided Tour: Revenue Cycle Modeling</a:t>
            </a:r>
          </a:p>
        </p:txBody>
      </p:sp>
      <p:sp>
        <p:nvSpPr>
          <p:cNvPr id="13" name="TextBox 12">
            <a:extLst>
              <a:ext uri="{FF2B5EF4-FFF2-40B4-BE49-F238E27FC236}">
                <a16:creationId xmlns:a16="http://schemas.microsoft.com/office/drawing/2014/main" id="{04AB6829-3A39-45CA-A455-5767A2BAB26B}"/>
              </a:ext>
            </a:extLst>
          </p:cNvPr>
          <p:cNvSpPr txBox="1"/>
          <p:nvPr/>
        </p:nvSpPr>
        <p:spPr>
          <a:xfrm>
            <a:off x="1196572" y="5878345"/>
            <a:ext cx="3964488" cy="454740"/>
          </a:xfrm>
          <a:prstGeom prst="rect">
            <a:avLst/>
          </a:prstGeom>
          <a:noFill/>
        </p:spPr>
        <p:txBody>
          <a:bodyPr wrap="square" lIns="0" tIns="0" rIns="0" bIns="0" rtlCol="0">
            <a:spAutoFit/>
          </a:bodyPr>
          <a:lstStyle/>
          <a:p>
            <a:pPr algn="ctr">
              <a:lnSpc>
                <a:spcPct val="110000"/>
              </a:lnSpc>
              <a:spcBef>
                <a:spcPts val="200"/>
              </a:spcBef>
            </a:pPr>
            <a:r>
              <a:rPr lang="en-US" sz="1400" dirty="0">
                <a:solidFill>
                  <a:schemeClr val="bg1"/>
                </a:solidFill>
              </a:rPr>
              <a:t>Building </a:t>
            </a:r>
            <a:r>
              <a:rPr lang="en-US" sz="1400" b="1" dirty="0">
                <a:solidFill>
                  <a:schemeClr val="bg1"/>
                </a:solidFill>
              </a:rPr>
              <a:t>business cases </a:t>
            </a:r>
            <a:r>
              <a:rPr lang="en-US" sz="1400" dirty="0">
                <a:solidFill>
                  <a:schemeClr val="bg1"/>
                </a:solidFill>
              </a:rPr>
              <a:t>for predictive models</a:t>
            </a:r>
          </a:p>
          <a:p>
            <a:pPr algn="ctr">
              <a:lnSpc>
                <a:spcPct val="110000"/>
              </a:lnSpc>
              <a:spcBef>
                <a:spcPts val="200"/>
              </a:spcBef>
            </a:pPr>
            <a:r>
              <a:rPr lang="en-US" sz="1200" i="1" dirty="0">
                <a:solidFill>
                  <a:schemeClr val="bg1"/>
                </a:solidFill>
              </a:rPr>
              <a:t>Banking Profitability Insights &amp; Diabetes Mobile App</a:t>
            </a:r>
          </a:p>
        </p:txBody>
      </p:sp>
      <p:sp>
        <p:nvSpPr>
          <p:cNvPr id="14" name="TextBox 13">
            <a:extLst>
              <a:ext uri="{FF2B5EF4-FFF2-40B4-BE49-F238E27FC236}">
                <a16:creationId xmlns:a16="http://schemas.microsoft.com/office/drawing/2014/main" id="{71EE4649-3489-4869-96A5-DA9EF33FBD3D}"/>
              </a:ext>
            </a:extLst>
          </p:cNvPr>
          <p:cNvSpPr txBox="1"/>
          <p:nvPr/>
        </p:nvSpPr>
        <p:spPr>
          <a:xfrm>
            <a:off x="5720999" y="5878345"/>
            <a:ext cx="2499483" cy="454740"/>
          </a:xfrm>
          <a:prstGeom prst="rect">
            <a:avLst/>
          </a:prstGeom>
          <a:noFill/>
        </p:spPr>
        <p:txBody>
          <a:bodyPr wrap="square" lIns="0" tIns="0" rIns="0" bIns="0" rtlCol="0">
            <a:spAutoFit/>
          </a:bodyPr>
          <a:lstStyle/>
          <a:p>
            <a:pPr algn="ctr">
              <a:lnSpc>
                <a:spcPct val="110000"/>
              </a:lnSpc>
              <a:spcBef>
                <a:spcPts val="200"/>
              </a:spcBef>
            </a:pPr>
            <a:r>
              <a:rPr lang="en-US" sz="1400" b="1" dirty="0">
                <a:solidFill>
                  <a:schemeClr val="bg1"/>
                </a:solidFill>
              </a:rPr>
              <a:t>ML Guild </a:t>
            </a:r>
            <a:r>
              <a:rPr lang="en-US" sz="1400" dirty="0">
                <a:solidFill>
                  <a:schemeClr val="bg1"/>
                </a:solidFill>
              </a:rPr>
              <a:t>Apprentice Program</a:t>
            </a:r>
          </a:p>
          <a:p>
            <a:pPr algn="ctr">
              <a:lnSpc>
                <a:spcPct val="110000"/>
              </a:lnSpc>
              <a:spcBef>
                <a:spcPts val="200"/>
              </a:spcBef>
            </a:pPr>
            <a:r>
              <a:rPr lang="en-US" sz="1200" i="1" dirty="0">
                <a:solidFill>
                  <a:schemeClr val="bg1"/>
                </a:solidFill>
              </a:rPr>
              <a:t>Training + Capstone</a:t>
            </a:r>
          </a:p>
        </p:txBody>
      </p:sp>
      <p:sp>
        <p:nvSpPr>
          <p:cNvPr id="16" name="Freeform 6">
            <a:extLst>
              <a:ext uri="{FF2B5EF4-FFF2-40B4-BE49-F238E27FC236}">
                <a16:creationId xmlns:a16="http://schemas.microsoft.com/office/drawing/2014/main" id="{9A3286B2-DFDF-42C5-8EA4-8F447A960594}"/>
              </a:ext>
            </a:extLst>
          </p:cNvPr>
          <p:cNvSpPr>
            <a:spLocks/>
          </p:cNvSpPr>
          <p:nvPr/>
        </p:nvSpPr>
        <p:spPr bwMode="auto">
          <a:xfrm>
            <a:off x="5332947" y="5895921"/>
            <a:ext cx="216165" cy="419588"/>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Freeform 6">
            <a:extLst>
              <a:ext uri="{FF2B5EF4-FFF2-40B4-BE49-F238E27FC236}">
                <a16:creationId xmlns:a16="http://schemas.microsoft.com/office/drawing/2014/main" id="{9326E0D0-3AF9-42AA-89CF-91F74675695F}"/>
              </a:ext>
            </a:extLst>
          </p:cNvPr>
          <p:cNvSpPr>
            <a:spLocks/>
          </p:cNvSpPr>
          <p:nvPr/>
        </p:nvSpPr>
        <p:spPr bwMode="auto">
          <a:xfrm>
            <a:off x="8392369" y="5895921"/>
            <a:ext cx="216165" cy="419588"/>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0902E61A-D79D-4DAB-8419-7C63633A6F4B}"/>
              </a:ext>
            </a:extLst>
          </p:cNvPr>
          <p:cNvSpPr/>
          <p:nvPr/>
        </p:nvSpPr>
        <p:spPr>
          <a:xfrm>
            <a:off x="0" y="4788202"/>
            <a:ext cx="12192000" cy="739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00"/>
              </a:spcBef>
            </a:pPr>
            <a:endParaRPr lang="en-US" sz="1600" b="1" dirty="0"/>
          </a:p>
        </p:txBody>
      </p:sp>
      <p:grpSp>
        <p:nvGrpSpPr>
          <p:cNvPr id="7" name="Group 6">
            <a:extLst>
              <a:ext uri="{FF2B5EF4-FFF2-40B4-BE49-F238E27FC236}">
                <a16:creationId xmlns:a16="http://schemas.microsoft.com/office/drawing/2014/main" id="{3A01F557-8992-4A1F-90BD-1CE4D45F8156}"/>
              </a:ext>
            </a:extLst>
          </p:cNvPr>
          <p:cNvGrpSpPr/>
          <p:nvPr/>
        </p:nvGrpSpPr>
        <p:grpSpPr>
          <a:xfrm>
            <a:off x="1260795" y="4930771"/>
            <a:ext cx="9054780" cy="454740"/>
            <a:chOff x="1260795" y="4930771"/>
            <a:chExt cx="9054780" cy="454740"/>
          </a:xfrm>
        </p:grpSpPr>
        <p:sp>
          <p:nvSpPr>
            <p:cNvPr id="21" name="TextBox 20">
              <a:extLst>
                <a:ext uri="{FF2B5EF4-FFF2-40B4-BE49-F238E27FC236}">
                  <a16:creationId xmlns:a16="http://schemas.microsoft.com/office/drawing/2014/main" id="{4B50BA94-C813-4E23-A880-ECFC19C9402A}"/>
                </a:ext>
              </a:extLst>
            </p:cNvPr>
            <p:cNvSpPr txBox="1"/>
            <p:nvPr/>
          </p:nvSpPr>
          <p:spPr>
            <a:xfrm>
              <a:off x="1260795" y="4930771"/>
              <a:ext cx="4769493" cy="454740"/>
            </a:xfrm>
            <a:prstGeom prst="rect">
              <a:avLst/>
            </a:prstGeom>
            <a:noFill/>
          </p:spPr>
          <p:txBody>
            <a:bodyPr wrap="square" lIns="0" tIns="0" rIns="0" bIns="0" rtlCol="0">
              <a:spAutoFit/>
            </a:bodyPr>
            <a:lstStyle/>
            <a:p>
              <a:pPr algn="ctr">
                <a:lnSpc>
                  <a:spcPct val="110000"/>
                </a:lnSpc>
                <a:spcBef>
                  <a:spcPts val="200"/>
                </a:spcBef>
              </a:pPr>
              <a:r>
                <a:rPr lang="en-US" sz="1400" b="1" dirty="0"/>
                <a:t>Data Rich Internships </a:t>
              </a:r>
              <a:r>
                <a:rPr lang="en-US" sz="1400" dirty="0"/>
                <a:t>at UW Health &amp; ExxonMobil…</a:t>
              </a:r>
            </a:p>
            <a:p>
              <a:pPr algn="ctr">
                <a:lnSpc>
                  <a:spcPct val="110000"/>
                </a:lnSpc>
                <a:spcBef>
                  <a:spcPts val="200"/>
                </a:spcBef>
              </a:pPr>
              <a:r>
                <a:rPr lang="en-US" sz="1200" i="1" dirty="0"/>
                <a:t>…but without the tools to uncover the best insights</a:t>
              </a:r>
            </a:p>
          </p:txBody>
        </p:sp>
        <p:sp>
          <p:nvSpPr>
            <p:cNvPr id="22" name="TextBox 21">
              <a:extLst>
                <a:ext uri="{FF2B5EF4-FFF2-40B4-BE49-F238E27FC236}">
                  <a16:creationId xmlns:a16="http://schemas.microsoft.com/office/drawing/2014/main" id="{EC2124FA-83E2-4497-BA84-84AB79B2C81C}"/>
                </a:ext>
              </a:extLst>
            </p:cNvPr>
            <p:cNvSpPr txBox="1"/>
            <p:nvPr/>
          </p:nvSpPr>
          <p:spPr>
            <a:xfrm>
              <a:off x="6648815" y="4930771"/>
              <a:ext cx="3666760" cy="454740"/>
            </a:xfrm>
            <a:prstGeom prst="rect">
              <a:avLst/>
            </a:prstGeom>
            <a:noFill/>
          </p:spPr>
          <p:txBody>
            <a:bodyPr wrap="square" lIns="0" tIns="0" rIns="0" bIns="0" rtlCol="0">
              <a:spAutoFit/>
            </a:bodyPr>
            <a:lstStyle/>
            <a:p>
              <a:pPr algn="ctr">
                <a:lnSpc>
                  <a:spcPct val="110000"/>
                </a:lnSpc>
                <a:spcBef>
                  <a:spcPts val="200"/>
                </a:spcBef>
              </a:pPr>
              <a:r>
                <a:rPr lang="en-US" sz="1400" dirty="0"/>
                <a:t>Data Mining &amp; </a:t>
              </a:r>
              <a:r>
                <a:rPr lang="en-US" sz="1400" b="1" dirty="0"/>
                <a:t>Machine Learning Course</a:t>
              </a:r>
              <a:r>
                <a:rPr lang="en-US" sz="1400" dirty="0"/>
                <a:t>…</a:t>
              </a:r>
            </a:p>
            <a:p>
              <a:pPr algn="ctr">
                <a:lnSpc>
                  <a:spcPct val="110000"/>
                </a:lnSpc>
                <a:spcBef>
                  <a:spcPts val="200"/>
                </a:spcBef>
              </a:pPr>
              <a:r>
                <a:rPr lang="en-US" sz="1200" i="1" dirty="0"/>
                <a:t>…where I realized that ML enables those insights</a:t>
              </a:r>
            </a:p>
          </p:txBody>
        </p:sp>
        <p:sp>
          <p:nvSpPr>
            <p:cNvPr id="23" name="Freeform 6">
              <a:extLst>
                <a:ext uri="{FF2B5EF4-FFF2-40B4-BE49-F238E27FC236}">
                  <a16:creationId xmlns:a16="http://schemas.microsoft.com/office/drawing/2014/main" id="{64196598-3792-4BDA-BF29-DFAF97FF8584}"/>
                </a:ext>
              </a:extLst>
            </p:cNvPr>
            <p:cNvSpPr>
              <a:spLocks/>
            </p:cNvSpPr>
            <p:nvPr/>
          </p:nvSpPr>
          <p:spPr bwMode="auto">
            <a:xfrm>
              <a:off x="6111571" y="4948347"/>
              <a:ext cx="216165" cy="419588"/>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Rectangle: Rounded Corners 24">
            <a:extLst>
              <a:ext uri="{FF2B5EF4-FFF2-40B4-BE49-F238E27FC236}">
                <a16:creationId xmlns:a16="http://schemas.microsoft.com/office/drawing/2014/main" id="{DB1C2E3F-670B-4AFA-84D1-9C8A1115F9F3}"/>
              </a:ext>
            </a:extLst>
          </p:cNvPr>
          <p:cNvSpPr/>
          <p:nvPr/>
        </p:nvSpPr>
        <p:spPr>
          <a:xfrm>
            <a:off x="4742437" y="4437097"/>
            <a:ext cx="2715768" cy="35761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00"/>
              </a:spcBef>
            </a:pPr>
            <a:r>
              <a:rPr lang="en-US" b="1" dirty="0"/>
              <a:t>ML Journey</a:t>
            </a:r>
          </a:p>
        </p:txBody>
      </p:sp>
      <p:sp>
        <p:nvSpPr>
          <p:cNvPr id="26" name="TextBox 25">
            <a:extLst>
              <a:ext uri="{FF2B5EF4-FFF2-40B4-BE49-F238E27FC236}">
                <a16:creationId xmlns:a16="http://schemas.microsoft.com/office/drawing/2014/main" id="{C5D06BAC-E75E-47DE-8C02-57B6B4F23BA6}"/>
              </a:ext>
            </a:extLst>
          </p:cNvPr>
          <p:cNvSpPr txBox="1"/>
          <p:nvPr/>
        </p:nvSpPr>
        <p:spPr>
          <a:xfrm>
            <a:off x="190799" y="4927597"/>
            <a:ext cx="1168343" cy="461088"/>
          </a:xfrm>
          <a:prstGeom prst="rect">
            <a:avLst/>
          </a:prstGeom>
          <a:noFill/>
        </p:spPr>
        <p:txBody>
          <a:bodyPr wrap="square" lIns="0" tIns="0" rIns="0" bIns="0" rtlCol="0">
            <a:spAutoFit/>
          </a:bodyPr>
          <a:lstStyle/>
          <a:p>
            <a:pPr>
              <a:lnSpc>
                <a:spcPct val="110000"/>
              </a:lnSpc>
              <a:spcBef>
                <a:spcPts val="200"/>
              </a:spcBef>
            </a:pPr>
            <a:r>
              <a:rPr lang="en-US" sz="1400" b="1" dirty="0"/>
              <a:t>Before Deloitte:</a:t>
            </a:r>
            <a:endParaRPr lang="en-US" sz="1200" b="1" i="1" dirty="0"/>
          </a:p>
        </p:txBody>
      </p:sp>
      <p:sp>
        <p:nvSpPr>
          <p:cNvPr id="27" name="TextBox 26">
            <a:extLst>
              <a:ext uri="{FF2B5EF4-FFF2-40B4-BE49-F238E27FC236}">
                <a16:creationId xmlns:a16="http://schemas.microsoft.com/office/drawing/2014/main" id="{EC6BB6DF-4030-46C1-BB16-6F94C4A48AB5}"/>
              </a:ext>
            </a:extLst>
          </p:cNvPr>
          <p:cNvSpPr txBox="1"/>
          <p:nvPr/>
        </p:nvSpPr>
        <p:spPr>
          <a:xfrm>
            <a:off x="190799" y="5875171"/>
            <a:ext cx="877794" cy="461088"/>
          </a:xfrm>
          <a:prstGeom prst="rect">
            <a:avLst/>
          </a:prstGeom>
          <a:noFill/>
        </p:spPr>
        <p:txBody>
          <a:bodyPr wrap="square" lIns="0" tIns="0" rIns="0" bIns="0" rtlCol="0">
            <a:spAutoFit/>
          </a:bodyPr>
          <a:lstStyle/>
          <a:p>
            <a:pPr>
              <a:lnSpc>
                <a:spcPct val="110000"/>
              </a:lnSpc>
              <a:spcBef>
                <a:spcPts val="200"/>
              </a:spcBef>
            </a:pPr>
            <a:r>
              <a:rPr lang="en-US" sz="1400" b="1" dirty="0">
                <a:solidFill>
                  <a:schemeClr val="bg1"/>
                </a:solidFill>
              </a:rPr>
              <a:t>At Deloitte:</a:t>
            </a:r>
            <a:endParaRPr lang="en-US" sz="1200" b="1" i="1" dirty="0">
              <a:solidFill>
                <a:schemeClr val="bg1"/>
              </a:solidFill>
            </a:endParaRPr>
          </a:p>
        </p:txBody>
      </p:sp>
      <p:grpSp>
        <p:nvGrpSpPr>
          <p:cNvPr id="4" name="Group 3">
            <a:extLst>
              <a:ext uri="{FF2B5EF4-FFF2-40B4-BE49-F238E27FC236}">
                <a16:creationId xmlns:a16="http://schemas.microsoft.com/office/drawing/2014/main" id="{85225904-43BB-446B-B9DA-7EC6118E581B}"/>
              </a:ext>
            </a:extLst>
          </p:cNvPr>
          <p:cNvGrpSpPr/>
          <p:nvPr/>
        </p:nvGrpSpPr>
        <p:grpSpPr>
          <a:xfrm>
            <a:off x="3121145" y="975963"/>
            <a:ext cx="5949711" cy="658468"/>
            <a:chOff x="3121145" y="975963"/>
            <a:chExt cx="5949711" cy="658468"/>
          </a:xfrm>
        </p:grpSpPr>
        <p:sp>
          <p:nvSpPr>
            <p:cNvPr id="45" name="TextBox 44">
              <a:extLst>
                <a:ext uri="{FF2B5EF4-FFF2-40B4-BE49-F238E27FC236}">
                  <a16:creationId xmlns:a16="http://schemas.microsoft.com/office/drawing/2014/main" id="{D15801B3-AD7D-48F3-8434-F2B2C20E1A17}"/>
                </a:ext>
              </a:extLst>
            </p:cNvPr>
            <p:cNvSpPr txBox="1"/>
            <p:nvPr/>
          </p:nvSpPr>
          <p:spPr>
            <a:xfrm>
              <a:off x="3121145" y="1345698"/>
              <a:ext cx="5949711" cy="288733"/>
            </a:xfrm>
            <a:prstGeom prst="rect">
              <a:avLst/>
            </a:prstGeom>
            <a:noFill/>
          </p:spPr>
          <p:txBody>
            <a:bodyPr wrap="square" lIns="0" tIns="0" rIns="0" bIns="0" rtlCol="0" anchor="ctr">
              <a:spAutoFit/>
            </a:bodyPr>
            <a:lstStyle/>
            <a:p>
              <a:pPr algn="ctr">
                <a:lnSpc>
                  <a:spcPct val="150000"/>
                </a:lnSpc>
                <a:spcBef>
                  <a:spcPts val="200"/>
                </a:spcBef>
              </a:pPr>
              <a:r>
                <a:rPr lang="en-US" sz="1400" dirty="0"/>
                <a:t>B.S. in Industrial Engineering from the University of Wisconsin-Madison</a:t>
              </a:r>
            </a:p>
          </p:txBody>
        </p:sp>
        <p:sp>
          <p:nvSpPr>
            <p:cNvPr id="28" name="Rectangle: Rounded Corners 27">
              <a:extLst>
                <a:ext uri="{FF2B5EF4-FFF2-40B4-BE49-F238E27FC236}">
                  <a16:creationId xmlns:a16="http://schemas.microsoft.com/office/drawing/2014/main" id="{D8C42D8F-0D93-41F4-B1CB-F1D4D7CAB94B}"/>
                </a:ext>
              </a:extLst>
            </p:cNvPr>
            <p:cNvSpPr/>
            <p:nvPr/>
          </p:nvSpPr>
          <p:spPr>
            <a:xfrm>
              <a:off x="4865881" y="975963"/>
              <a:ext cx="2468880" cy="35761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00"/>
                </a:spcBef>
              </a:pPr>
              <a:r>
                <a:rPr lang="en-US" sz="1700" b="1" dirty="0"/>
                <a:t>Education</a:t>
              </a:r>
            </a:p>
          </p:txBody>
        </p:sp>
      </p:grpSp>
      <p:grpSp>
        <p:nvGrpSpPr>
          <p:cNvPr id="6" name="Group 5">
            <a:extLst>
              <a:ext uri="{FF2B5EF4-FFF2-40B4-BE49-F238E27FC236}">
                <a16:creationId xmlns:a16="http://schemas.microsoft.com/office/drawing/2014/main" id="{146030B5-0D9F-44DC-933B-45DC331A715E}"/>
              </a:ext>
            </a:extLst>
          </p:cNvPr>
          <p:cNvGrpSpPr/>
          <p:nvPr/>
        </p:nvGrpSpPr>
        <p:grpSpPr>
          <a:xfrm>
            <a:off x="3121145" y="2132371"/>
            <a:ext cx="5949711" cy="659213"/>
            <a:chOff x="3121145" y="2072524"/>
            <a:chExt cx="5949711" cy="659213"/>
          </a:xfrm>
        </p:grpSpPr>
        <p:sp>
          <p:nvSpPr>
            <p:cNvPr id="30" name="Rectangle: Rounded Corners 29">
              <a:extLst>
                <a:ext uri="{FF2B5EF4-FFF2-40B4-BE49-F238E27FC236}">
                  <a16:creationId xmlns:a16="http://schemas.microsoft.com/office/drawing/2014/main" id="{2E4687BA-A6CE-47DD-B3AF-C48FDA46C522}"/>
                </a:ext>
              </a:extLst>
            </p:cNvPr>
            <p:cNvSpPr/>
            <p:nvPr/>
          </p:nvSpPr>
          <p:spPr>
            <a:xfrm>
              <a:off x="4865881" y="2072524"/>
              <a:ext cx="2468880" cy="3576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00"/>
                </a:spcBef>
              </a:pPr>
              <a:r>
                <a:rPr lang="en-US" sz="1700" b="1" dirty="0"/>
                <a:t>Project Experience</a:t>
              </a:r>
            </a:p>
          </p:txBody>
        </p:sp>
        <p:sp>
          <p:nvSpPr>
            <p:cNvPr id="31" name="TextBox 30">
              <a:extLst>
                <a:ext uri="{FF2B5EF4-FFF2-40B4-BE49-F238E27FC236}">
                  <a16:creationId xmlns:a16="http://schemas.microsoft.com/office/drawing/2014/main" id="{5CB9DA74-A615-4315-863F-76F2B8AA34EE}"/>
                </a:ext>
              </a:extLst>
            </p:cNvPr>
            <p:cNvSpPr txBox="1"/>
            <p:nvPr/>
          </p:nvSpPr>
          <p:spPr>
            <a:xfrm>
              <a:off x="3121145" y="2443004"/>
              <a:ext cx="5949711" cy="288733"/>
            </a:xfrm>
            <a:prstGeom prst="rect">
              <a:avLst/>
            </a:prstGeom>
            <a:noFill/>
          </p:spPr>
          <p:txBody>
            <a:bodyPr wrap="square" lIns="0" tIns="0" rIns="0" bIns="0" rtlCol="0" anchor="ctr">
              <a:spAutoFit/>
            </a:bodyPr>
            <a:lstStyle/>
            <a:p>
              <a:pPr algn="ctr">
                <a:lnSpc>
                  <a:spcPct val="150000"/>
                </a:lnSpc>
                <a:spcBef>
                  <a:spcPts val="200"/>
                </a:spcBef>
              </a:pPr>
              <a:r>
                <a:rPr lang="en-US" sz="1400" dirty="0"/>
                <a:t>Data Modernization at Wells Fargo (rolling off next Friday!)</a:t>
              </a:r>
            </a:p>
          </p:txBody>
        </p:sp>
      </p:grpSp>
      <p:grpSp>
        <p:nvGrpSpPr>
          <p:cNvPr id="2" name="Group 1">
            <a:extLst>
              <a:ext uri="{FF2B5EF4-FFF2-40B4-BE49-F238E27FC236}">
                <a16:creationId xmlns:a16="http://schemas.microsoft.com/office/drawing/2014/main" id="{0E55E37E-E3ED-40D4-BEC4-7C0C936C3065}"/>
              </a:ext>
            </a:extLst>
          </p:cNvPr>
          <p:cNvGrpSpPr/>
          <p:nvPr/>
        </p:nvGrpSpPr>
        <p:grpSpPr>
          <a:xfrm>
            <a:off x="3121145" y="3289524"/>
            <a:ext cx="5949711" cy="649632"/>
            <a:chOff x="3121145" y="3169085"/>
            <a:chExt cx="5949711" cy="649632"/>
          </a:xfrm>
        </p:grpSpPr>
        <p:sp>
          <p:nvSpPr>
            <p:cNvPr id="29" name="Rectangle: Rounded Corners 28">
              <a:extLst>
                <a:ext uri="{FF2B5EF4-FFF2-40B4-BE49-F238E27FC236}">
                  <a16:creationId xmlns:a16="http://schemas.microsoft.com/office/drawing/2014/main" id="{820AC18B-FDAE-4F6B-94BD-C3385B76A543}"/>
                </a:ext>
              </a:extLst>
            </p:cNvPr>
            <p:cNvSpPr/>
            <p:nvPr/>
          </p:nvSpPr>
          <p:spPr>
            <a:xfrm>
              <a:off x="4865881" y="3169085"/>
              <a:ext cx="2468880" cy="35761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00"/>
                </a:spcBef>
              </a:pPr>
              <a:r>
                <a:rPr lang="en-US" sz="1700" b="1" dirty="0"/>
                <a:t>Interests</a:t>
              </a:r>
            </a:p>
          </p:txBody>
        </p:sp>
        <p:sp>
          <p:nvSpPr>
            <p:cNvPr id="32" name="TextBox 31">
              <a:extLst>
                <a:ext uri="{FF2B5EF4-FFF2-40B4-BE49-F238E27FC236}">
                  <a16:creationId xmlns:a16="http://schemas.microsoft.com/office/drawing/2014/main" id="{1AC6FB2E-3A20-4C45-9C41-FE8F3C6D2BA7}"/>
                </a:ext>
              </a:extLst>
            </p:cNvPr>
            <p:cNvSpPr txBox="1"/>
            <p:nvPr/>
          </p:nvSpPr>
          <p:spPr>
            <a:xfrm>
              <a:off x="3121145" y="3529984"/>
              <a:ext cx="5949711" cy="288733"/>
            </a:xfrm>
            <a:prstGeom prst="rect">
              <a:avLst/>
            </a:prstGeom>
            <a:noFill/>
          </p:spPr>
          <p:txBody>
            <a:bodyPr wrap="square" lIns="0" tIns="0" rIns="0" bIns="0" rtlCol="0" anchor="ctr">
              <a:spAutoFit/>
            </a:bodyPr>
            <a:lstStyle/>
            <a:p>
              <a:pPr algn="ctr">
                <a:lnSpc>
                  <a:spcPct val="150000"/>
                </a:lnSpc>
                <a:spcBef>
                  <a:spcPts val="200"/>
                </a:spcBef>
              </a:pPr>
              <a:r>
                <a:rPr lang="en-US" sz="1400" dirty="0"/>
                <a:t>Reading, skiing, bouldering, soccer, &amp; Freakonomics podcast</a:t>
              </a:r>
            </a:p>
          </p:txBody>
        </p:sp>
      </p:grpSp>
      <p:pic>
        <p:nvPicPr>
          <p:cNvPr id="301060" name="Picture 4" descr="Free Wisconsin Football Cliparts, Download Free Clip Art, Free Clip Art on  Clipart Library">
            <a:extLst>
              <a:ext uri="{FF2B5EF4-FFF2-40B4-BE49-F238E27FC236}">
                <a16:creationId xmlns:a16="http://schemas.microsoft.com/office/drawing/2014/main" id="{D3B4DEC4-8B49-46BF-9DEE-900E7A033189}"/>
              </a:ext>
            </a:extLst>
          </p:cNvPr>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12500" r="12500"/>
          <a:stretch/>
        </p:blipFill>
        <p:spPr bwMode="auto">
          <a:xfrm>
            <a:off x="10187524" y="975963"/>
            <a:ext cx="906843" cy="906843"/>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301062" name="Picture 6" descr="Ask Wells Fargo (@Ask_WellsFargo) | Twitter">
            <a:extLst>
              <a:ext uri="{FF2B5EF4-FFF2-40B4-BE49-F238E27FC236}">
                <a16:creationId xmlns:a16="http://schemas.microsoft.com/office/drawing/2014/main" id="{AF1AF0B5-3A1D-41FC-8FE5-D5FF26BA72DE}"/>
              </a:ext>
            </a:extLst>
          </p:cNvPr>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10187524" y="2119671"/>
            <a:ext cx="906843" cy="906843"/>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94914" name="Picture 2">
            <a:extLst>
              <a:ext uri="{FF2B5EF4-FFF2-40B4-BE49-F238E27FC236}">
                <a16:creationId xmlns:a16="http://schemas.microsoft.com/office/drawing/2014/main" id="{3050B396-C126-40DB-9D04-5267EBABD7E6}"/>
              </a:ext>
            </a:extLst>
          </p:cNvPr>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t="-25936" r="4856" b="-17901"/>
          <a:stretch/>
        </p:blipFill>
        <p:spPr bwMode="auto">
          <a:xfrm>
            <a:off x="10187524" y="3264124"/>
            <a:ext cx="914400" cy="914400"/>
          </a:xfrm>
          <a:prstGeom prst="ellipse">
            <a:avLst/>
          </a:prstGeom>
          <a:noFill/>
          <a:ln w="38100">
            <a:solidFill>
              <a:schemeClr val="accent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820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EA00157B-DF6E-4AF9-BABB-D45AB0EE54C5}"/>
              </a:ext>
            </a:extLst>
          </p:cNvPr>
          <p:cNvSpPr>
            <a:spLocks noGrp="1"/>
          </p:cNvSpPr>
          <p:nvPr>
            <p:ph type="title"/>
          </p:nvPr>
        </p:nvSpPr>
        <p:spPr>
          <a:xfrm>
            <a:off x="492070" y="327376"/>
            <a:ext cx="11202625" cy="553998"/>
          </a:xfrm>
        </p:spPr>
        <p:txBody>
          <a:bodyPr/>
          <a:lstStyle/>
          <a:p>
            <a:r>
              <a:rPr lang="en-US" sz="3600" b="0" dirty="0"/>
              <a:t>Problem Statement</a:t>
            </a:r>
          </a:p>
        </p:txBody>
      </p:sp>
      <p:sp>
        <p:nvSpPr>
          <p:cNvPr id="14" name="TextBox 13">
            <a:extLst>
              <a:ext uri="{FF2B5EF4-FFF2-40B4-BE49-F238E27FC236}">
                <a16:creationId xmlns:a16="http://schemas.microsoft.com/office/drawing/2014/main" id="{CE0016F9-E600-46DA-A12F-2294666AB43E}"/>
              </a:ext>
            </a:extLst>
          </p:cNvPr>
          <p:cNvSpPr txBox="1"/>
          <p:nvPr/>
        </p:nvSpPr>
        <p:spPr>
          <a:xfrm>
            <a:off x="3136584" y="3103684"/>
            <a:ext cx="5918833" cy="830997"/>
          </a:xfrm>
          <a:prstGeom prst="rect">
            <a:avLst/>
          </a:prstGeom>
          <a:noFill/>
        </p:spPr>
        <p:txBody>
          <a:bodyPr wrap="square" lIns="0" tIns="0" rIns="0" bIns="0" rtlCol="0">
            <a:spAutoFit/>
          </a:bodyPr>
          <a:lstStyle/>
          <a:p>
            <a:pPr algn="ctr">
              <a:defRPr/>
            </a:pPr>
            <a:r>
              <a:rPr lang="en-US" dirty="0">
                <a:latin typeface="Open Sans Light" charset="0"/>
                <a:ea typeface="Open Sans Light" charset="0"/>
                <a:cs typeface="Open Sans Light" charset="0"/>
              </a:rPr>
              <a:t>In fact, </a:t>
            </a:r>
            <a:r>
              <a:rPr lang="en-US" i="1" dirty="0">
                <a:latin typeface="Open Sans Light" charset="0"/>
                <a:ea typeface="Open Sans Light" charset="0"/>
                <a:cs typeface="Open Sans Light" charset="0"/>
              </a:rPr>
              <a:t>Publishers Weekly </a:t>
            </a:r>
            <a:r>
              <a:rPr lang="en-US" dirty="0">
                <a:latin typeface="Open Sans Light" charset="0"/>
                <a:ea typeface="Open Sans Light" charset="0"/>
                <a:cs typeface="Open Sans Light" charset="0"/>
              </a:rPr>
              <a:t>found that 75% of booksellers feel that the </a:t>
            </a:r>
            <a:r>
              <a:rPr lang="en-US" b="1" dirty="0">
                <a:solidFill>
                  <a:schemeClr val="accent4"/>
                </a:solidFill>
                <a:latin typeface="Open Sans Light" charset="0"/>
                <a:ea typeface="Open Sans Light" charset="0"/>
                <a:cs typeface="Open Sans Light" charset="0"/>
              </a:rPr>
              <a:t>cover’s design is the most important element</a:t>
            </a:r>
            <a:r>
              <a:rPr lang="en-US" dirty="0">
                <a:solidFill>
                  <a:schemeClr val="accent4"/>
                </a:solidFill>
                <a:latin typeface="Open Sans Light" charset="0"/>
                <a:ea typeface="Open Sans Light" charset="0"/>
                <a:cs typeface="Open Sans Light" charset="0"/>
              </a:rPr>
              <a:t> </a:t>
            </a:r>
            <a:r>
              <a:rPr lang="en-US" dirty="0">
                <a:latin typeface="Open Sans Light" charset="0"/>
                <a:ea typeface="Open Sans Light" charset="0"/>
                <a:cs typeface="Open Sans Light" charset="0"/>
              </a:rPr>
              <a:t>in book promotion</a:t>
            </a:r>
          </a:p>
        </p:txBody>
      </p:sp>
      <p:sp>
        <p:nvSpPr>
          <p:cNvPr id="15" name="Title 7">
            <a:extLst>
              <a:ext uri="{FF2B5EF4-FFF2-40B4-BE49-F238E27FC236}">
                <a16:creationId xmlns:a16="http://schemas.microsoft.com/office/drawing/2014/main" id="{818B3818-03F7-430C-92EE-B2515DBDA3AD}"/>
              </a:ext>
            </a:extLst>
          </p:cNvPr>
          <p:cNvSpPr txBox="1">
            <a:spLocks/>
          </p:cNvSpPr>
          <p:nvPr/>
        </p:nvSpPr>
        <p:spPr>
          <a:xfrm>
            <a:off x="1142716" y="2091696"/>
            <a:ext cx="9906570" cy="594360"/>
          </a:xfrm>
          <a:prstGeom prst="rect">
            <a:avLst/>
          </a:prstGeom>
        </p:spPr>
        <p:txBody>
          <a:bodyPr lIns="0" tIns="0" rIns="0" bIns="0" anchor="ct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algn="ctr">
              <a:defRPr/>
            </a:pPr>
            <a:r>
              <a:rPr lang="en-US" b="1" dirty="0">
                <a:ea typeface="Chronicle Display Black" charset="0"/>
                <a:cs typeface="Chronicle Display Black" charset="0"/>
              </a:rPr>
              <a:t>People Judge Books By Their Covers.</a:t>
            </a:r>
          </a:p>
        </p:txBody>
      </p:sp>
      <p:sp>
        <p:nvSpPr>
          <p:cNvPr id="16" name="Title 1">
            <a:extLst>
              <a:ext uri="{FF2B5EF4-FFF2-40B4-BE49-F238E27FC236}">
                <a16:creationId xmlns:a16="http://schemas.microsoft.com/office/drawing/2014/main" id="{86AF44C4-1C5F-45F3-BB0B-485150733DA2}"/>
              </a:ext>
            </a:extLst>
          </p:cNvPr>
          <p:cNvSpPr txBox="1">
            <a:spLocks/>
          </p:cNvSpPr>
          <p:nvPr/>
        </p:nvSpPr>
        <p:spPr>
          <a:xfrm>
            <a:off x="2361296" y="4352310"/>
            <a:ext cx="7469408" cy="997196"/>
          </a:xfrm>
          <a:prstGeom prst="rect">
            <a:avLst/>
          </a:prstGeom>
          <a:ln>
            <a:noFill/>
          </a:ln>
        </p:spPr>
        <p:txBody>
          <a:bodyPr vert="horz" lIns="0" tIns="0" rIns="0" bIns="0" rtlCol="0" anchor="t" anchorCtr="0">
            <a:spAutoFit/>
          </a:bodyPr>
          <a:lst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a:lstStyle>
          <a:p>
            <a:pPr algn="ctr">
              <a:lnSpc>
                <a:spcPct val="90000"/>
              </a:lnSpc>
            </a:pPr>
            <a:r>
              <a:rPr lang="en-US" sz="3600" spc="-150" dirty="0">
                <a:latin typeface="Open Sans Light" charset="0"/>
                <a:ea typeface="Open Sans Light" charset="0"/>
                <a:cs typeface="Open Sans Light" charset="0"/>
              </a:rPr>
              <a:t>How can publishers ensure a given cover will maximize a book’s popularity?</a:t>
            </a:r>
            <a:endParaRPr lang="en-US" sz="3600" b="1" spc="-150" dirty="0">
              <a:latin typeface="Open Sans" charset="0"/>
              <a:ea typeface="Open Sans" charset="0"/>
              <a:cs typeface="Open Sans" charset="0"/>
            </a:endParaRPr>
          </a:p>
        </p:txBody>
      </p:sp>
      <p:grpSp>
        <p:nvGrpSpPr>
          <p:cNvPr id="28" name="Group 27">
            <a:extLst>
              <a:ext uri="{FF2B5EF4-FFF2-40B4-BE49-F238E27FC236}">
                <a16:creationId xmlns:a16="http://schemas.microsoft.com/office/drawing/2014/main" id="{E963F404-5607-4CA7-9AD1-86C53005CEEE}"/>
              </a:ext>
            </a:extLst>
          </p:cNvPr>
          <p:cNvGrpSpPr/>
          <p:nvPr/>
        </p:nvGrpSpPr>
        <p:grpSpPr>
          <a:xfrm>
            <a:off x="534007" y="1805314"/>
            <a:ext cx="480060" cy="3830574"/>
            <a:chOff x="534007" y="1805314"/>
            <a:chExt cx="480060" cy="3830574"/>
          </a:xfrm>
        </p:grpSpPr>
        <p:cxnSp>
          <p:nvCxnSpPr>
            <p:cNvPr id="21" name="Straight Connector 20">
              <a:extLst>
                <a:ext uri="{FF2B5EF4-FFF2-40B4-BE49-F238E27FC236}">
                  <a16:creationId xmlns:a16="http://schemas.microsoft.com/office/drawing/2014/main" id="{741C4629-FB85-442F-AC4E-916A5598DF79}"/>
                </a:ext>
              </a:extLst>
            </p:cNvPr>
            <p:cNvCxnSpPr/>
            <p:nvPr/>
          </p:nvCxnSpPr>
          <p:spPr>
            <a:xfrm>
              <a:off x="555343" y="1805314"/>
              <a:ext cx="0" cy="383057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9E36AD-2BDF-4E99-ADAB-A3E78C058CE9}"/>
                </a:ext>
              </a:extLst>
            </p:cNvPr>
            <p:cNvCxnSpPr>
              <a:cxnSpLocks/>
            </p:cNvCxnSpPr>
            <p:nvPr/>
          </p:nvCxnSpPr>
          <p:spPr>
            <a:xfrm flipH="1">
              <a:off x="534007" y="5635888"/>
              <a:ext cx="48006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2F2F8F3-663A-493F-B616-C98649B1F9CE}"/>
                </a:ext>
              </a:extLst>
            </p:cNvPr>
            <p:cNvCxnSpPr>
              <a:cxnSpLocks/>
            </p:cNvCxnSpPr>
            <p:nvPr/>
          </p:nvCxnSpPr>
          <p:spPr>
            <a:xfrm flipH="1">
              <a:off x="534007" y="1813696"/>
              <a:ext cx="48006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62F7022-9EE8-4180-9B39-445E611FF2A6}"/>
              </a:ext>
            </a:extLst>
          </p:cNvPr>
          <p:cNvGrpSpPr/>
          <p:nvPr/>
        </p:nvGrpSpPr>
        <p:grpSpPr>
          <a:xfrm>
            <a:off x="11177934" y="1805314"/>
            <a:ext cx="480060" cy="3830574"/>
            <a:chOff x="10160737" y="1905000"/>
            <a:chExt cx="480060" cy="3482340"/>
          </a:xfrm>
        </p:grpSpPr>
        <p:cxnSp>
          <p:nvCxnSpPr>
            <p:cNvPr id="24" name="Straight Connector 23">
              <a:extLst>
                <a:ext uri="{FF2B5EF4-FFF2-40B4-BE49-F238E27FC236}">
                  <a16:creationId xmlns:a16="http://schemas.microsoft.com/office/drawing/2014/main" id="{D2FB3F02-5EC6-44A1-BDA5-67DDDBF0F5DD}"/>
                </a:ext>
              </a:extLst>
            </p:cNvPr>
            <p:cNvCxnSpPr/>
            <p:nvPr/>
          </p:nvCxnSpPr>
          <p:spPr>
            <a:xfrm>
              <a:off x="10619461" y="1905000"/>
              <a:ext cx="0" cy="348234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E4F0A8-0BCF-4794-8837-C40B1450AFE6}"/>
                </a:ext>
              </a:extLst>
            </p:cNvPr>
            <p:cNvCxnSpPr>
              <a:cxnSpLocks/>
            </p:cNvCxnSpPr>
            <p:nvPr/>
          </p:nvCxnSpPr>
          <p:spPr>
            <a:xfrm flipH="1">
              <a:off x="10160737" y="5387340"/>
              <a:ext cx="48006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21E161-62BB-4A5C-B200-876A234F351C}"/>
                </a:ext>
              </a:extLst>
            </p:cNvPr>
            <p:cNvCxnSpPr>
              <a:cxnSpLocks/>
            </p:cNvCxnSpPr>
            <p:nvPr/>
          </p:nvCxnSpPr>
          <p:spPr>
            <a:xfrm flipH="1">
              <a:off x="10160737" y="1912620"/>
              <a:ext cx="48006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712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EA00157B-DF6E-4AF9-BABB-D45AB0EE54C5}"/>
              </a:ext>
            </a:extLst>
          </p:cNvPr>
          <p:cNvSpPr>
            <a:spLocks noGrp="1"/>
          </p:cNvSpPr>
          <p:nvPr>
            <p:ph type="title"/>
          </p:nvPr>
        </p:nvSpPr>
        <p:spPr>
          <a:xfrm>
            <a:off x="492070" y="327376"/>
            <a:ext cx="11202625" cy="553998"/>
          </a:xfrm>
        </p:spPr>
        <p:txBody>
          <a:bodyPr/>
          <a:lstStyle/>
          <a:p>
            <a:r>
              <a:rPr lang="en-US" sz="3600" b="0" dirty="0"/>
              <a:t>Methodology</a:t>
            </a:r>
          </a:p>
        </p:txBody>
      </p:sp>
      <p:grpSp>
        <p:nvGrpSpPr>
          <p:cNvPr id="22" name="Group 21">
            <a:extLst>
              <a:ext uri="{FF2B5EF4-FFF2-40B4-BE49-F238E27FC236}">
                <a16:creationId xmlns:a16="http://schemas.microsoft.com/office/drawing/2014/main" id="{C5DC7F63-872D-4F33-80D7-89723EBC98ED}"/>
              </a:ext>
            </a:extLst>
          </p:cNvPr>
          <p:cNvGrpSpPr/>
          <p:nvPr/>
        </p:nvGrpSpPr>
        <p:grpSpPr>
          <a:xfrm>
            <a:off x="3309650" y="1423123"/>
            <a:ext cx="8300875" cy="528382"/>
            <a:chOff x="3309650" y="1344467"/>
            <a:chExt cx="8300875" cy="528382"/>
          </a:xfrm>
        </p:grpSpPr>
        <p:cxnSp>
          <p:nvCxnSpPr>
            <p:cNvPr id="23" name="Straight Connector 22">
              <a:extLst>
                <a:ext uri="{FF2B5EF4-FFF2-40B4-BE49-F238E27FC236}">
                  <a16:creationId xmlns:a16="http://schemas.microsoft.com/office/drawing/2014/main" id="{5C5E6CE2-6D3D-45E7-9212-7660987BCF7E}"/>
                </a:ext>
              </a:extLst>
            </p:cNvPr>
            <p:cNvCxnSpPr>
              <a:cxnSpLocks/>
            </p:cNvCxnSpPr>
            <p:nvPr/>
          </p:nvCxnSpPr>
          <p:spPr>
            <a:xfrm flipV="1">
              <a:off x="3309650" y="1831402"/>
              <a:ext cx="7998180" cy="4144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Block Arc 23">
              <a:extLst>
                <a:ext uri="{FF2B5EF4-FFF2-40B4-BE49-F238E27FC236}">
                  <a16:creationId xmlns:a16="http://schemas.microsoft.com/office/drawing/2014/main" id="{7F95E808-1252-4D21-90C5-5846BD62D646}"/>
                </a:ext>
              </a:extLst>
            </p:cNvPr>
            <p:cNvSpPr/>
            <p:nvPr/>
          </p:nvSpPr>
          <p:spPr>
            <a:xfrm>
              <a:off x="11474459" y="1382828"/>
              <a:ext cx="121472" cy="131022"/>
            </a:xfrm>
            <a:prstGeom prst="blockArc">
              <a:avLst>
                <a:gd name="adj1" fmla="val 10583377"/>
                <a:gd name="adj2" fmla="val 1227139"/>
                <a:gd name="adj3" fmla="val 10478"/>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Right Triangle 24">
              <a:extLst>
                <a:ext uri="{FF2B5EF4-FFF2-40B4-BE49-F238E27FC236}">
                  <a16:creationId xmlns:a16="http://schemas.microsoft.com/office/drawing/2014/main" id="{CED47631-3650-454A-8D3B-5D7FA5A6B282}"/>
                </a:ext>
              </a:extLst>
            </p:cNvPr>
            <p:cNvSpPr>
              <a:spLocks noChangeAspect="1"/>
            </p:cNvSpPr>
            <p:nvPr/>
          </p:nvSpPr>
          <p:spPr>
            <a:xfrm rot="20064520">
              <a:off x="11561936" y="1441966"/>
              <a:ext cx="48589" cy="52409"/>
            </a:xfrm>
            <a:prstGeom prst="rtTriangl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Block Arc 25">
              <a:extLst>
                <a:ext uri="{FF2B5EF4-FFF2-40B4-BE49-F238E27FC236}">
                  <a16:creationId xmlns:a16="http://schemas.microsoft.com/office/drawing/2014/main" id="{11BB3AFB-88DE-4C74-8603-1D5670745CC5}"/>
                </a:ext>
              </a:extLst>
            </p:cNvPr>
            <p:cNvSpPr/>
            <p:nvPr/>
          </p:nvSpPr>
          <p:spPr>
            <a:xfrm>
              <a:off x="11055836" y="1344467"/>
              <a:ext cx="463801" cy="500264"/>
            </a:xfrm>
            <a:prstGeom prst="blockArc">
              <a:avLst>
                <a:gd name="adj1" fmla="val 8689887"/>
                <a:gd name="adj2" fmla="val 5383275"/>
                <a:gd name="adj3" fmla="val 3550"/>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Open Sans"/>
                <a:ea typeface="+mn-ea"/>
                <a:cs typeface="+mn-cs"/>
              </a:endParaRPr>
            </a:p>
          </p:txBody>
        </p:sp>
        <p:sp>
          <p:nvSpPr>
            <p:cNvPr id="27" name="Right Triangle 26">
              <a:extLst>
                <a:ext uri="{FF2B5EF4-FFF2-40B4-BE49-F238E27FC236}">
                  <a16:creationId xmlns:a16="http://schemas.microsoft.com/office/drawing/2014/main" id="{40E59DD0-7B47-4596-8E01-6438406F0799}"/>
                </a:ext>
              </a:extLst>
            </p:cNvPr>
            <p:cNvSpPr/>
            <p:nvPr/>
          </p:nvSpPr>
          <p:spPr>
            <a:xfrm rot="16734840">
              <a:off x="11066293" y="1676592"/>
              <a:ext cx="71466" cy="66257"/>
            </a:xfrm>
            <a:prstGeom prst="rtTriangl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a:ea typeface="+mn-ea"/>
                <a:cs typeface="+mn-cs"/>
              </a:endParaRPr>
            </a:p>
          </p:txBody>
        </p:sp>
      </p:grpSp>
      <p:sp>
        <p:nvSpPr>
          <p:cNvPr id="28" name="Rectangle 27">
            <a:extLst>
              <a:ext uri="{FF2B5EF4-FFF2-40B4-BE49-F238E27FC236}">
                <a16:creationId xmlns:a16="http://schemas.microsoft.com/office/drawing/2014/main" id="{6F7630F3-4817-4C54-9A8A-C46BD907A1CA}"/>
              </a:ext>
            </a:extLst>
          </p:cNvPr>
          <p:cNvSpPr/>
          <p:nvPr/>
        </p:nvSpPr>
        <p:spPr bwMode="gray">
          <a:xfrm>
            <a:off x="0" y="1287670"/>
            <a:ext cx="12191999" cy="788199"/>
          </a:xfrm>
          <a:prstGeom prst="rect">
            <a:avLst/>
          </a:prstGeom>
          <a:solidFill>
            <a:schemeClr val="bg1">
              <a:lumMod val="95000"/>
            </a:schemeClr>
          </a:solidFill>
          <a:ln w="19050" algn="ctr">
            <a:solidFill>
              <a:schemeClr val="bg2"/>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dirty="0">
                <a:latin typeface="Open Sans" panose="020B0606030504020204" pitchFamily="34" charset="0"/>
                <a:ea typeface="Open Sans" panose="020B0606030504020204" pitchFamily="34" charset="0"/>
                <a:cs typeface="Open Sans" panose="020B0606030504020204" pitchFamily="34" charset="0"/>
              </a:rPr>
              <a:t>Using book rating data and book cover images from Goodreads, I built a </a:t>
            </a:r>
          </a:p>
          <a:p>
            <a:pPr algn="ctr">
              <a:lnSpc>
                <a:spcPct val="106000"/>
              </a:lnSpc>
              <a:buFont typeface="Wingdings 2" pitchFamily="18" charset="2"/>
              <a:buNone/>
            </a:pPr>
            <a:r>
              <a:rPr lang="en-US" sz="1600" b="1" dirty="0">
                <a:latin typeface="Open Sans" panose="020B0606030504020204" pitchFamily="34" charset="0"/>
                <a:ea typeface="Open Sans" panose="020B0606030504020204" pitchFamily="34" charset="0"/>
                <a:cs typeface="Open Sans" panose="020B0606030504020204" pitchFamily="34" charset="0"/>
              </a:rPr>
              <a:t>CNN that predicts book popularity</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9" name="Group 28">
            <a:extLst>
              <a:ext uri="{FF2B5EF4-FFF2-40B4-BE49-F238E27FC236}">
                <a16:creationId xmlns:a16="http://schemas.microsoft.com/office/drawing/2014/main" id="{CD902888-AB33-4AAA-A993-287C0692EE1A}"/>
              </a:ext>
            </a:extLst>
          </p:cNvPr>
          <p:cNvGrpSpPr/>
          <p:nvPr/>
        </p:nvGrpSpPr>
        <p:grpSpPr>
          <a:xfrm>
            <a:off x="335924" y="3781850"/>
            <a:ext cx="629837" cy="629837"/>
            <a:chOff x="6821166" y="2053496"/>
            <a:chExt cx="1201158" cy="1201158"/>
          </a:xfrm>
        </p:grpSpPr>
        <p:grpSp>
          <p:nvGrpSpPr>
            <p:cNvPr id="30" name="Group 29">
              <a:extLst>
                <a:ext uri="{FF2B5EF4-FFF2-40B4-BE49-F238E27FC236}">
                  <a16:creationId xmlns:a16="http://schemas.microsoft.com/office/drawing/2014/main" id="{4EB7950A-1B4D-4AAC-BCA0-D8B8F28A2B2F}"/>
                </a:ext>
              </a:extLst>
            </p:cNvPr>
            <p:cNvGrpSpPr/>
            <p:nvPr/>
          </p:nvGrpSpPr>
          <p:grpSpPr>
            <a:xfrm>
              <a:off x="6821166" y="2053496"/>
              <a:ext cx="1201158" cy="1201158"/>
              <a:chOff x="6831737" y="2066924"/>
              <a:chExt cx="1201158" cy="1201158"/>
            </a:xfrm>
          </p:grpSpPr>
          <p:sp>
            <p:nvSpPr>
              <p:cNvPr id="37" name="Oval 36">
                <a:extLst>
                  <a:ext uri="{FF2B5EF4-FFF2-40B4-BE49-F238E27FC236}">
                    <a16:creationId xmlns:a16="http://schemas.microsoft.com/office/drawing/2014/main" id="{72FA936F-4C4A-4974-96B5-ACC34CD18238}"/>
                  </a:ext>
                </a:extLst>
              </p:cNvPr>
              <p:cNvSpPr/>
              <p:nvPr/>
            </p:nvSpPr>
            <p:spPr>
              <a:xfrm>
                <a:off x="7119478" y="2354665"/>
                <a:ext cx="625676" cy="625676"/>
              </a:xfrm>
              <a:prstGeom prst="ellipse">
                <a:avLst/>
              </a:prstGeom>
              <a:noFill/>
              <a:ln w="222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8" name="Oval 37">
                <a:extLst>
                  <a:ext uri="{FF2B5EF4-FFF2-40B4-BE49-F238E27FC236}">
                    <a16:creationId xmlns:a16="http://schemas.microsoft.com/office/drawing/2014/main" id="{36759FD6-C285-4777-B965-49F41A0F36AE}"/>
                  </a:ext>
                </a:extLst>
              </p:cNvPr>
              <p:cNvSpPr/>
              <p:nvPr/>
            </p:nvSpPr>
            <p:spPr>
              <a:xfrm>
                <a:off x="6959993" y="2195180"/>
                <a:ext cx="944647" cy="944647"/>
              </a:xfrm>
              <a:prstGeom prst="ellipse">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9" name="Oval 38">
                <a:extLst>
                  <a:ext uri="{FF2B5EF4-FFF2-40B4-BE49-F238E27FC236}">
                    <a16:creationId xmlns:a16="http://schemas.microsoft.com/office/drawing/2014/main" id="{AA0A9610-0FE9-462E-8B6F-1F1ED77E3C36}"/>
                  </a:ext>
                </a:extLst>
              </p:cNvPr>
              <p:cNvSpPr/>
              <p:nvPr/>
            </p:nvSpPr>
            <p:spPr>
              <a:xfrm>
                <a:off x="6831737" y="2066924"/>
                <a:ext cx="1201158" cy="1201158"/>
              </a:xfrm>
              <a:prstGeom prst="ellipse">
                <a:avLst/>
              </a:prstGeom>
              <a:no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Oval 39">
                <a:extLst>
                  <a:ext uri="{FF2B5EF4-FFF2-40B4-BE49-F238E27FC236}">
                    <a16:creationId xmlns:a16="http://schemas.microsoft.com/office/drawing/2014/main" id="{E164AAA1-9C5E-43E4-9C61-F8545666B2DB}"/>
                  </a:ext>
                </a:extLst>
              </p:cNvPr>
              <p:cNvSpPr/>
              <p:nvPr/>
            </p:nvSpPr>
            <p:spPr>
              <a:xfrm>
                <a:off x="7374149" y="2421558"/>
                <a:ext cx="160609" cy="160609"/>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Oval 40">
                <a:extLst>
                  <a:ext uri="{FF2B5EF4-FFF2-40B4-BE49-F238E27FC236}">
                    <a16:creationId xmlns:a16="http://schemas.microsoft.com/office/drawing/2014/main" id="{A570D985-882D-4A9F-9DA7-2802CE7C57B1}"/>
                  </a:ext>
                </a:extLst>
              </p:cNvPr>
              <p:cNvSpPr/>
              <p:nvPr/>
            </p:nvSpPr>
            <p:spPr>
              <a:xfrm>
                <a:off x="7379863" y="2607980"/>
                <a:ext cx="126717" cy="126717"/>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Oval 41">
                <a:extLst>
                  <a:ext uri="{FF2B5EF4-FFF2-40B4-BE49-F238E27FC236}">
                    <a16:creationId xmlns:a16="http://schemas.microsoft.com/office/drawing/2014/main" id="{FBB89769-2FC9-4AA8-B16A-643B96D7727E}"/>
                  </a:ext>
                </a:extLst>
              </p:cNvPr>
              <p:cNvSpPr/>
              <p:nvPr/>
            </p:nvSpPr>
            <p:spPr>
              <a:xfrm>
                <a:off x="7235002" y="2480694"/>
                <a:ext cx="114648" cy="114648"/>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Oval 42">
                <a:extLst>
                  <a:ext uri="{FF2B5EF4-FFF2-40B4-BE49-F238E27FC236}">
                    <a16:creationId xmlns:a16="http://schemas.microsoft.com/office/drawing/2014/main" id="{B7F81658-853B-4844-9C01-0FCED2F68ECE}"/>
                  </a:ext>
                </a:extLst>
              </p:cNvPr>
              <p:cNvSpPr/>
              <p:nvPr/>
            </p:nvSpPr>
            <p:spPr>
              <a:xfrm>
                <a:off x="7532759" y="2608798"/>
                <a:ext cx="82398" cy="82398"/>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Oval 43">
                <a:extLst>
                  <a:ext uri="{FF2B5EF4-FFF2-40B4-BE49-F238E27FC236}">
                    <a16:creationId xmlns:a16="http://schemas.microsoft.com/office/drawing/2014/main" id="{2D55F50E-34F7-4388-806A-34867039DCAD}"/>
                  </a:ext>
                </a:extLst>
              </p:cNvPr>
              <p:cNvSpPr/>
              <p:nvPr/>
            </p:nvSpPr>
            <p:spPr>
              <a:xfrm>
                <a:off x="7163053" y="2621498"/>
                <a:ext cx="114648" cy="114648"/>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1" name="Oval 30">
              <a:extLst>
                <a:ext uri="{FF2B5EF4-FFF2-40B4-BE49-F238E27FC236}">
                  <a16:creationId xmlns:a16="http://schemas.microsoft.com/office/drawing/2014/main" id="{659188BA-F61B-410C-8F73-78BC42675A72}"/>
                </a:ext>
              </a:extLst>
            </p:cNvPr>
            <p:cNvSpPr/>
            <p:nvPr/>
          </p:nvSpPr>
          <p:spPr>
            <a:xfrm>
              <a:off x="7446244" y="2736546"/>
              <a:ext cx="160609" cy="160609"/>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 name="Oval 31">
              <a:extLst>
                <a:ext uri="{FF2B5EF4-FFF2-40B4-BE49-F238E27FC236}">
                  <a16:creationId xmlns:a16="http://schemas.microsoft.com/office/drawing/2014/main" id="{35B4DE09-E048-48ED-AC95-7CD4B285862A}"/>
                </a:ext>
              </a:extLst>
            </p:cNvPr>
            <p:cNvSpPr/>
            <p:nvPr/>
          </p:nvSpPr>
          <p:spPr>
            <a:xfrm>
              <a:off x="7538079" y="2456456"/>
              <a:ext cx="126717" cy="126717"/>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3" name="Oval 32">
              <a:extLst>
                <a:ext uri="{FF2B5EF4-FFF2-40B4-BE49-F238E27FC236}">
                  <a16:creationId xmlns:a16="http://schemas.microsoft.com/office/drawing/2014/main" id="{D5395DF0-43FF-4462-BEFB-57CB97492099}"/>
                </a:ext>
              </a:extLst>
            </p:cNvPr>
            <p:cNvSpPr/>
            <p:nvPr/>
          </p:nvSpPr>
          <p:spPr>
            <a:xfrm>
              <a:off x="7330995" y="2812360"/>
              <a:ext cx="114648" cy="114648"/>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 name="Oval 33">
              <a:extLst>
                <a:ext uri="{FF2B5EF4-FFF2-40B4-BE49-F238E27FC236}">
                  <a16:creationId xmlns:a16="http://schemas.microsoft.com/office/drawing/2014/main" id="{42C7B679-2107-4441-8D65-308DD693EA7E}"/>
                </a:ext>
              </a:extLst>
            </p:cNvPr>
            <p:cNvSpPr/>
            <p:nvPr/>
          </p:nvSpPr>
          <p:spPr>
            <a:xfrm>
              <a:off x="7595625" y="2661292"/>
              <a:ext cx="82398" cy="82398"/>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 name="Oval 35">
              <a:extLst>
                <a:ext uri="{FF2B5EF4-FFF2-40B4-BE49-F238E27FC236}">
                  <a16:creationId xmlns:a16="http://schemas.microsoft.com/office/drawing/2014/main" id="{CABA9E4D-FDFA-4845-A5AE-458EDDA098D3}"/>
                </a:ext>
              </a:extLst>
            </p:cNvPr>
            <p:cNvSpPr/>
            <p:nvPr/>
          </p:nvSpPr>
          <p:spPr>
            <a:xfrm>
              <a:off x="7268987" y="2675175"/>
              <a:ext cx="114648" cy="114648"/>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5" name="Group 44">
            <a:extLst>
              <a:ext uri="{FF2B5EF4-FFF2-40B4-BE49-F238E27FC236}">
                <a16:creationId xmlns:a16="http://schemas.microsoft.com/office/drawing/2014/main" id="{7E456EA4-4EB3-4053-8505-D269939358EC}"/>
              </a:ext>
            </a:extLst>
          </p:cNvPr>
          <p:cNvGrpSpPr/>
          <p:nvPr/>
        </p:nvGrpSpPr>
        <p:grpSpPr>
          <a:xfrm>
            <a:off x="219053" y="5243789"/>
            <a:ext cx="863578" cy="863578"/>
            <a:chOff x="8586605" y="1382256"/>
            <a:chExt cx="1114016" cy="1114016"/>
          </a:xfrm>
        </p:grpSpPr>
        <p:sp>
          <p:nvSpPr>
            <p:cNvPr id="46" name="Oval 45">
              <a:extLst>
                <a:ext uri="{FF2B5EF4-FFF2-40B4-BE49-F238E27FC236}">
                  <a16:creationId xmlns:a16="http://schemas.microsoft.com/office/drawing/2014/main" id="{4121D415-62BF-4215-A161-575295837C07}"/>
                </a:ext>
              </a:extLst>
            </p:cNvPr>
            <p:cNvSpPr/>
            <p:nvPr/>
          </p:nvSpPr>
          <p:spPr>
            <a:xfrm>
              <a:off x="8586605" y="1382256"/>
              <a:ext cx="1114016" cy="1114016"/>
            </a:xfrm>
            <a:prstGeom prst="ellipse">
              <a:avLst/>
            </a:prstGeom>
            <a:solidFill>
              <a:schemeClr val="bg1">
                <a:lumMod val="85000"/>
                <a:alpha val="58000"/>
              </a:schemeClr>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Oval 46">
              <a:extLst>
                <a:ext uri="{FF2B5EF4-FFF2-40B4-BE49-F238E27FC236}">
                  <a16:creationId xmlns:a16="http://schemas.microsoft.com/office/drawing/2014/main" id="{CA2E8284-F59B-4CAA-BDF6-8C06A664B756}"/>
                </a:ext>
              </a:extLst>
            </p:cNvPr>
            <p:cNvSpPr/>
            <p:nvPr/>
          </p:nvSpPr>
          <p:spPr>
            <a:xfrm>
              <a:off x="8705556" y="1501207"/>
              <a:ext cx="876114" cy="876114"/>
            </a:xfrm>
            <a:prstGeom prst="ellipse">
              <a:avLst/>
            </a:prstGeom>
            <a:solidFill>
              <a:schemeClr val="accent1">
                <a:lumMod val="40000"/>
                <a:lumOff val="60000"/>
                <a:alpha val="61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Oval 47">
              <a:extLst>
                <a:ext uri="{FF2B5EF4-FFF2-40B4-BE49-F238E27FC236}">
                  <a16:creationId xmlns:a16="http://schemas.microsoft.com/office/drawing/2014/main" id="{E530C634-50E6-4C41-B3CC-4DA59E81D4BD}"/>
                </a:ext>
              </a:extLst>
            </p:cNvPr>
            <p:cNvSpPr/>
            <p:nvPr/>
          </p:nvSpPr>
          <p:spPr>
            <a:xfrm>
              <a:off x="8853471" y="1649122"/>
              <a:ext cx="580284" cy="580284"/>
            </a:xfrm>
            <a:prstGeom prst="ellipse">
              <a:avLst/>
            </a:prstGeom>
            <a:solidFill>
              <a:schemeClr val="accent3">
                <a:alpha val="49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Oval 48">
              <a:extLst>
                <a:ext uri="{FF2B5EF4-FFF2-40B4-BE49-F238E27FC236}">
                  <a16:creationId xmlns:a16="http://schemas.microsoft.com/office/drawing/2014/main" id="{C4EF2745-91C0-4F39-9E14-F7860CC9BDCC}"/>
                </a:ext>
              </a:extLst>
            </p:cNvPr>
            <p:cNvSpPr/>
            <p:nvPr/>
          </p:nvSpPr>
          <p:spPr>
            <a:xfrm>
              <a:off x="9089666" y="1711162"/>
              <a:ext cx="148957" cy="148957"/>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Oval 49">
              <a:extLst>
                <a:ext uri="{FF2B5EF4-FFF2-40B4-BE49-F238E27FC236}">
                  <a16:creationId xmlns:a16="http://schemas.microsoft.com/office/drawing/2014/main" id="{69A75CE9-F9F5-4DB1-82DD-FA375BF9E2CF}"/>
                </a:ext>
              </a:extLst>
            </p:cNvPr>
            <p:cNvSpPr/>
            <p:nvPr/>
          </p:nvSpPr>
          <p:spPr>
            <a:xfrm>
              <a:off x="9094965" y="1884059"/>
              <a:ext cx="117524" cy="117524"/>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Oval 50">
              <a:extLst>
                <a:ext uri="{FF2B5EF4-FFF2-40B4-BE49-F238E27FC236}">
                  <a16:creationId xmlns:a16="http://schemas.microsoft.com/office/drawing/2014/main" id="{7858AC2E-13E0-4EAC-BD8E-E8E84481E406}"/>
                </a:ext>
              </a:extLst>
            </p:cNvPr>
            <p:cNvSpPr/>
            <p:nvPr/>
          </p:nvSpPr>
          <p:spPr>
            <a:xfrm>
              <a:off x="8960614" y="1766008"/>
              <a:ext cx="106330" cy="106330"/>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Oval 51">
              <a:extLst>
                <a:ext uri="{FF2B5EF4-FFF2-40B4-BE49-F238E27FC236}">
                  <a16:creationId xmlns:a16="http://schemas.microsoft.com/office/drawing/2014/main" id="{EB7CD2F4-103D-482E-AC5F-10A9A0855678}"/>
                </a:ext>
              </a:extLst>
            </p:cNvPr>
            <p:cNvSpPr/>
            <p:nvPr/>
          </p:nvSpPr>
          <p:spPr>
            <a:xfrm>
              <a:off x="9236769" y="1884818"/>
              <a:ext cx="76420" cy="76420"/>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Oval 52">
              <a:extLst>
                <a:ext uri="{FF2B5EF4-FFF2-40B4-BE49-F238E27FC236}">
                  <a16:creationId xmlns:a16="http://schemas.microsoft.com/office/drawing/2014/main" id="{46E05C09-075B-491C-A3B3-2EAFBA702F89}"/>
                </a:ext>
              </a:extLst>
            </p:cNvPr>
            <p:cNvSpPr/>
            <p:nvPr/>
          </p:nvSpPr>
          <p:spPr>
            <a:xfrm>
              <a:off x="8893885" y="1896597"/>
              <a:ext cx="106330" cy="106330"/>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Oval 53">
              <a:extLst>
                <a:ext uri="{FF2B5EF4-FFF2-40B4-BE49-F238E27FC236}">
                  <a16:creationId xmlns:a16="http://schemas.microsoft.com/office/drawing/2014/main" id="{641556FD-63CA-43DF-A2EC-ED3E5ACB48AD}"/>
                </a:ext>
              </a:extLst>
            </p:cNvPr>
            <p:cNvSpPr/>
            <p:nvPr/>
          </p:nvSpPr>
          <p:spPr>
            <a:xfrm>
              <a:off x="9166335" y="2015752"/>
              <a:ext cx="148957" cy="148957"/>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Oval 54">
              <a:extLst>
                <a:ext uri="{FF2B5EF4-FFF2-40B4-BE49-F238E27FC236}">
                  <a16:creationId xmlns:a16="http://schemas.microsoft.com/office/drawing/2014/main" id="{99030C84-5D70-450B-AEDC-9A89497ED508}"/>
                </a:ext>
              </a:extLst>
            </p:cNvPr>
            <p:cNvSpPr/>
            <p:nvPr/>
          </p:nvSpPr>
          <p:spPr>
            <a:xfrm>
              <a:off x="9251507" y="1755982"/>
              <a:ext cx="117524" cy="117524"/>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Oval 55">
              <a:extLst>
                <a:ext uri="{FF2B5EF4-FFF2-40B4-BE49-F238E27FC236}">
                  <a16:creationId xmlns:a16="http://schemas.microsoft.com/office/drawing/2014/main" id="{11FB28B8-C7B1-4149-A1CB-65A1D80E9D30}"/>
                </a:ext>
              </a:extLst>
            </p:cNvPr>
            <p:cNvSpPr/>
            <p:nvPr/>
          </p:nvSpPr>
          <p:spPr>
            <a:xfrm>
              <a:off x="9059447" y="2086066"/>
              <a:ext cx="106330" cy="106330"/>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7" name="Oval 56">
              <a:extLst>
                <a:ext uri="{FF2B5EF4-FFF2-40B4-BE49-F238E27FC236}">
                  <a16:creationId xmlns:a16="http://schemas.microsoft.com/office/drawing/2014/main" id="{A84FB9F8-6F37-4D7B-A5E8-063980B042B2}"/>
                </a:ext>
              </a:extLst>
            </p:cNvPr>
            <p:cNvSpPr/>
            <p:nvPr/>
          </p:nvSpPr>
          <p:spPr>
            <a:xfrm>
              <a:off x="9304878" y="1945957"/>
              <a:ext cx="76420" cy="76420"/>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8" name="Oval 57">
              <a:extLst>
                <a:ext uri="{FF2B5EF4-FFF2-40B4-BE49-F238E27FC236}">
                  <a16:creationId xmlns:a16="http://schemas.microsoft.com/office/drawing/2014/main" id="{13E13045-C209-4C60-BACA-58270DBF4C6D}"/>
                </a:ext>
              </a:extLst>
            </p:cNvPr>
            <p:cNvSpPr/>
            <p:nvPr/>
          </p:nvSpPr>
          <p:spPr>
            <a:xfrm>
              <a:off x="9001937" y="1958833"/>
              <a:ext cx="106330" cy="106330"/>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cxnSp>
        <p:nvCxnSpPr>
          <p:cNvPr id="59" name="Straight Connector 58">
            <a:extLst>
              <a:ext uri="{FF2B5EF4-FFF2-40B4-BE49-F238E27FC236}">
                <a16:creationId xmlns:a16="http://schemas.microsoft.com/office/drawing/2014/main" id="{942B1A9C-7D18-4DA5-9036-2DB8DB50E1DC}"/>
              </a:ext>
            </a:extLst>
          </p:cNvPr>
          <p:cNvCxnSpPr>
            <a:cxnSpLocks/>
          </p:cNvCxnSpPr>
          <p:nvPr/>
        </p:nvCxnSpPr>
        <p:spPr>
          <a:xfrm>
            <a:off x="1943300" y="2117425"/>
            <a:ext cx="0" cy="4157221"/>
          </a:xfrm>
          <a:prstGeom prst="line">
            <a:avLst/>
          </a:prstGeom>
          <a:ln w="22225" cmpd="sng">
            <a:solidFill>
              <a:schemeClr val="tx1"/>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60" name="Isosceles Triangle 59">
            <a:extLst>
              <a:ext uri="{FF2B5EF4-FFF2-40B4-BE49-F238E27FC236}">
                <a16:creationId xmlns:a16="http://schemas.microsoft.com/office/drawing/2014/main" id="{05356803-9EDF-4192-8322-ACF5FFA81113}"/>
              </a:ext>
            </a:extLst>
          </p:cNvPr>
          <p:cNvSpPr/>
          <p:nvPr/>
        </p:nvSpPr>
        <p:spPr>
          <a:xfrm rot="10800000">
            <a:off x="1853390" y="3280863"/>
            <a:ext cx="179820" cy="176152"/>
          </a:xfrm>
          <a:prstGeom prst="triangle">
            <a:avLst/>
          </a:pr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sp>
        <p:nvSpPr>
          <p:cNvPr id="61" name="Isosceles Triangle 60">
            <a:extLst>
              <a:ext uri="{FF2B5EF4-FFF2-40B4-BE49-F238E27FC236}">
                <a16:creationId xmlns:a16="http://schemas.microsoft.com/office/drawing/2014/main" id="{89EF2EB6-84E1-4971-B5A8-E36FCD5E268F}"/>
              </a:ext>
            </a:extLst>
          </p:cNvPr>
          <p:cNvSpPr/>
          <p:nvPr/>
        </p:nvSpPr>
        <p:spPr>
          <a:xfrm rot="10800000">
            <a:off x="1853390" y="4818622"/>
            <a:ext cx="179820" cy="176152"/>
          </a:xfrm>
          <a:prstGeom prst="triangle">
            <a:avLst/>
          </a:pr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grpSp>
        <p:nvGrpSpPr>
          <p:cNvPr id="62" name="Group 61">
            <a:extLst>
              <a:ext uri="{FF2B5EF4-FFF2-40B4-BE49-F238E27FC236}">
                <a16:creationId xmlns:a16="http://schemas.microsoft.com/office/drawing/2014/main" id="{332DFF37-11AE-4157-AF01-1A1CEAC6C353}"/>
              </a:ext>
            </a:extLst>
          </p:cNvPr>
          <p:cNvGrpSpPr/>
          <p:nvPr/>
        </p:nvGrpSpPr>
        <p:grpSpPr>
          <a:xfrm>
            <a:off x="374593" y="2480423"/>
            <a:ext cx="552498" cy="552498"/>
            <a:chOff x="4552089" y="2191633"/>
            <a:chExt cx="1139765" cy="1139765"/>
          </a:xfrm>
        </p:grpSpPr>
        <p:grpSp>
          <p:nvGrpSpPr>
            <p:cNvPr id="63" name="Group 62">
              <a:extLst>
                <a:ext uri="{FF2B5EF4-FFF2-40B4-BE49-F238E27FC236}">
                  <a16:creationId xmlns:a16="http://schemas.microsoft.com/office/drawing/2014/main" id="{0CDC63EF-5A14-46DE-83AC-6EAB3D618BEC}"/>
                </a:ext>
              </a:extLst>
            </p:cNvPr>
            <p:cNvGrpSpPr/>
            <p:nvPr/>
          </p:nvGrpSpPr>
          <p:grpSpPr>
            <a:xfrm>
              <a:off x="4552089" y="2191633"/>
              <a:ext cx="1139765" cy="1139765"/>
              <a:chOff x="1774745" y="4591619"/>
              <a:chExt cx="874168" cy="874168"/>
            </a:xfrm>
          </p:grpSpPr>
          <p:grpSp>
            <p:nvGrpSpPr>
              <p:cNvPr id="67" name="Group 66">
                <a:extLst>
                  <a:ext uri="{FF2B5EF4-FFF2-40B4-BE49-F238E27FC236}">
                    <a16:creationId xmlns:a16="http://schemas.microsoft.com/office/drawing/2014/main" id="{379638DB-C3A8-48A9-94B1-A6565DADCF80}"/>
                  </a:ext>
                </a:extLst>
              </p:cNvPr>
              <p:cNvGrpSpPr/>
              <p:nvPr/>
            </p:nvGrpSpPr>
            <p:grpSpPr>
              <a:xfrm>
                <a:off x="1774745" y="4591619"/>
                <a:ext cx="874168" cy="874168"/>
                <a:chOff x="3767656" y="4577294"/>
                <a:chExt cx="1258324" cy="1258324"/>
              </a:xfrm>
            </p:grpSpPr>
            <p:sp>
              <p:nvSpPr>
                <p:cNvPr id="70" name="Oval 69">
                  <a:extLst>
                    <a:ext uri="{FF2B5EF4-FFF2-40B4-BE49-F238E27FC236}">
                      <a16:creationId xmlns:a16="http://schemas.microsoft.com/office/drawing/2014/main" id="{D81947F1-CC1C-4B0B-B38E-1112352F6EC0}"/>
                    </a:ext>
                  </a:extLst>
                </p:cNvPr>
                <p:cNvSpPr/>
                <p:nvPr/>
              </p:nvSpPr>
              <p:spPr>
                <a:xfrm>
                  <a:off x="4151812" y="4961450"/>
                  <a:ext cx="490013" cy="490013"/>
                </a:xfrm>
                <a:prstGeom prst="ellipse">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1" name="Oval 70">
                  <a:extLst>
                    <a:ext uri="{FF2B5EF4-FFF2-40B4-BE49-F238E27FC236}">
                      <a16:creationId xmlns:a16="http://schemas.microsoft.com/office/drawing/2014/main" id="{E52F97E4-A06B-4B42-AB9A-11DBDF338227}"/>
                    </a:ext>
                  </a:extLst>
                </p:cNvPr>
                <p:cNvSpPr/>
                <p:nvPr/>
              </p:nvSpPr>
              <p:spPr>
                <a:xfrm>
                  <a:off x="3944823" y="4754461"/>
                  <a:ext cx="903991" cy="903991"/>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2" name="Oval 71">
                  <a:extLst>
                    <a:ext uri="{FF2B5EF4-FFF2-40B4-BE49-F238E27FC236}">
                      <a16:creationId xmlns:a16="http://schemas.microsoft.com/office/drawing/2014/main" id="{05051F42-6223-494F-B764-838F53979A66}"/>
                    </a:ext>
                  </a:extLst>
                </p:cNvPr>
                <p:cNvSpPr/>
                <p:nvPr/>
              </p:nvSpPr>
              <p:spPr>
                <a:xfrm>
                  <a:off x="3767656" y="4577294"/>
                  <a:ext cx="1258324" cy="1258324"/>
                </a:xfrm>
                <a:prstGeom prst="ellipse">
                  <a:avLst/>
                </a:prstGeom>
                <a:noFill/>
                <a:ln w="19050"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68" name="Oval 67">
                <a:extLst>
                  <a:ext uri="{FF2B5EF4-FFF2-40B4-BE49-F238E27FC236}">
                    <a16:creationId xmlns:a16="http://schemas.microsoft.com/office/drawing/2014/main" id="{2496AFF7-248B-4084-BD24-641F8908AB77}"/>
                  </a:ext>
                </a:extLst>
              </p:cNvPr>
              <p:cNvSpPr/>
              <p:nvPr/>
            </p:nvSpPr>
            <p:spPr>
              <a:xfrm>
                <a:off x="2185170" y="4876997"/>
                <a:ext cx="116887" cy="116887"/>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9" name="Oval 68">
                <a:extLst>
                  <a:ext uri="{FF2B5EF4-FFF2-40B4-BE49-F238E27FC236}">
                    <a16:creationId xmlns:a16="http://schemas.microsoft.com/office/drawing/2014/main" id="{F4CC9CE2-654C-4D97-BEFC-BF72D7B15914}"/>
                  </a:ext>
                </a:extLst>
              </p:cNvPr>
              <p:cNvSpPr/>
              <p:nvPr/>
            </p:nvSpPr>
            <p:spPr>
              <a:xfrm>
                <a:off x="2206752" y="5054374"/>
                <a:ext cx="92221" cy="92221"/>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64" name="Oval 63">
              <a:extLst>
                <a:ext uri="{FF2B5EF4-FFF2-40B4-BE49-F238E27FC236}">
                  <a16:creationId xmlns:a16="http://schemas.microsoft.com/office/drawing/2014/main" id="{E3463940-6BE6-4B19-B5E3-FB294A3095B9}"/>
                </a:ext>
              </a:extLst>
            </p:cNvPr>
            <p:cNvSpPr/>
            <p:nvPr/>
          </p:nvSpPr>
          <p:spPr>
            <a:xfrm>
              <a:off x="4977541" y="2657268"/>
              <a:ext cx="108788" cy="108788"/>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5" name="Oval 64">
              <a:extLst>
                <a:ext uri="{FF2B5EF4-FFF2-40B4-BE49-F238E27FC236}">
                  <a16:creationId xmlns:a16="http://schemas.microsoft.com/office/drawing/2014/main" id="{8951127A-A56A-45C8-859A-BB0D6B7E1E1F}"/>
                </a:ext>
              </a:extLst>
            </p:cNvPr>
            <p:cNvSpPr/>
            <p:nvPr/>
          </p:nvSpPr>
          <p:spPr>
            <a:xfrm>
              <a:off x="5219183" y="2718529"/>
              <a:ext cx="78187" cy="78187"/>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6" name="Oval 65">
              <a:extLst>
                <a:ext uri="{FF2B5EF4-FFF2-40B4-BE49-F238E27FC236}">
                  <a16:creationId xmlns:a16="http://schemas.microsoft.com/office/drawing/2014/main" id="{EF4AB334-A5EB-4391-848D-714AFE457A0D}"/>
                </a:ext>
              </a:extLst>
            </p:cNvPr>
            <p:cNvSpPr/>
            <p:nvPr/>
          </p:nvSpPr>
          <p:spPr>
            <a:xfrm>
              <a:off x="4977541" y="2795012"/>
              <a:ext cx="108788" cy="108788"/>
            </a:xfrm>
            <a:prstGeom prst="ellipse">
              <a:avLst/>
            </a:prstGeom>
            <a:solidFill>
              <a:schemeClr val="bg1">
                <a:lumMod val="8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73" name="TextBox 72">
            <a:extLst>
              <a:ext uri="{FF2B5EF4-FFF2-40B4-BE49-F238E27FC236}">
                <a16:creationId xmlns:a16="http://schemas.microsoft.com/office/drawing/2014/main" id="{82774744-B8C5-4805-8687-2E4E38605387}"/>
              </a:ext>
            </a:extLst>
          </p:cNvPr>
          <p:cNvSpPr txBox="1"/>
          <p:nvPr/>
        </p:nvSpPr>
        <p:spPr>
          <a:xfrm>
            <a:off x="3099906" y="2571463"/>
            <a:ext cx="6409368" cy="391389"/>
          </a:xfrm>
          <a:prstGeom prst="rect">
            <a:avLst/>
          </a:prstGeom>
          <a:noFill/>
        </p:spPr>
        <p:txBody>
          <a:bodyPr wrap="square" lIns="0" tIns="0" rIns="0" bIns="0" rtlCol="0" anchor="ctr">
            <a:spAutoFit/>
          </a:bodyPr>
          <a:lstStyle>
            <a:defPPr>
              <a:defRPr lang="en-US"/>
            </a:defPPr>
            <a:lvl1pPr marL="177800" indent="-177800">
              <a:spcBef>
                <a:spcPts val="0"/>
              </a:spcBef>
              <a:spcAft>
                <a:spcPts val="600"/>
              </a:spcAft>
              <a:buSzPct val="100000"/>
              <a:buFont typeface="Arial"/>
              <a:buChar char="•"/>
              <a:defRPr sz="1050"/>
            </a:lvl1pPr>
          </a:lstStyle>
          <a:p>
            <a:pPr marL="228600" indent="-228600">
              <a:lnSpc>
                <a:spcPct val="85000"/>
              </a:lnSpc>
              <a:buAutoNum type="arabicPeriod"/>
            </a:pPr>
            <a:r>
              <a:rPr lang="en-GB" sz="1200" dirty="0">
                <a:latin typeface="Open Sans" panose="020B0606030504020204" pitchFamily="34" charset="0"/>
                <a:ea typeface="Open Sans" panose="020B0606030504020204" pitchFamily="34" charset="0"/>
                <a:cs typeface="Open Sans" panose="020B0606030504020204" pitchFamily="34" charset="0"/>
              </a:rPr>
              <a:t>Pull book review data &amp; book cover images</a:t>
            </a:r>
          </a:p>
          <a:p>
            <a:pPr marL="228600" indent="-228600">
              <a:lnSpc>
                <a:spcPct val="85000"/>
              </a:lnSpc>
              <a:buAutoNum type="arabicPeriod"/>
            </a:pPr>
            <a:r>
              <a:rPr lang="en-GB" sz="1200" b="1" dirty="0">
                <a:latin typeface="Open Sans" panose="020B0606030504020204" pitchFamily="34" charset="0"/>
                <a:ea typeface="Open Sans" panose="020B0606030504020204" pitchFamily="34" charset="0"/>
                <a:cs typeface="Open Sans" panose="020B0606030504020204" pitchFamily="34" charset="0"/>
              </a:rPr>
              <a:t>Calculate potential target values </a:t>
            </a:r>
            <a:r>
              <a:rPr lang="en-GB" sz="1200" dirty="0">
                <a:latin typeface="Open Sans" panose="020B0606030504020204" pitchFamily="34" charset="0"/>
                <a:ea typeface="Open Sans" panose="020B0606030504020204" pitchFamily="34" charset="0"/>
                <a:cs typeface="Open Sans" panose="020B0606030504020204" pitchFamily="34" charset="0"/>
              </a:rPr>
              <a:t>related to a book’s average rating and rating count</a:t>
            </a:r>
          </a:p>
        </p:txBody>
      </p:sp>
      <p:sp>
        <p:nvSpPr>
          <p:cNvPr id="74" name="TextBox 73">
            <a:extLst>
              <a:ext uri="{FF2B5EF4-FFF2-40B4-BE49-F238E27FC236}">
                <a16:creationId xmlns:a16="http://schemas.microsoft.com/office/drawing/2014/main" id="{8DC5A95A-E396-446F-84ED-F0EE6F5D2E7A}"/>
              </a:ext>
            </a:extLst>
          </p:cNvPr>
          <p:cNvSpPr txBox="1"/>
          <p:nvPr/>
        </p:nvSpPr>
        <p:spPr>
          <a:xfrm>
            <a:off x="3099906" y="3753327"/>
            <a:ext cx="6410429" cy="707886"/>
          </a:xfrm>
          <a:prstGeom prst="rect">
            <a:avLst/>
          </a:prstGeom>
          <a:noFill/>
        </p:spPr>
        <p:txBody>
          <a:bodyPr wrap="square" lIns="0" tIns="0" rIns="0" bIns="0" rtlCol="0" anchor="ctr">
            <a:spAutoFit/>
          </a:bodyPr>
          <a:lstStyle/>
          <a:p>
            <a:pPr indent="-228600">
              <a:spcBef>
                <a:spcPts val="300"/>
              </a:spcBef>
              <a:spcAft>
                <a:spcPts val="300"/>
              </a:spcAft>
              <a:buSzPct val="100000"/>
              <a:buAutoNum type="arabicPeriod"/>
            </a:pPr>
            <a:r>
              <a:rPr lang="en-US" sz="1200" noProof="0" dirty="0">
                <a:latin typeface="Open Sans" panose="020B0606030504020204" pitchFamily="34" charset="0"/>
                <a:ea typeface="Open Sans" panose="020B0606030504020204" pitchFamily="34" charset="0"/>
                <a:cs typeface="Open Sans" panose="020B0606030504020204" pitchFamily="34" charset="0"/>
              </a:rPr>
              <a:t>Train</a:t>
            </a:r>
            <a:r>
              <a:rPr lang="en-US" sz="1200" dirty="0">
                <a:latin typeface="Open Sans" panose="020B0606030504020204" pitchFamily="34" charset="0"/>
                <a:ea typeface="Open Sans" panose="020B0606030504020204" pitchFamily="34" charset="0"/>
                <a:cs typeface="Open Sans" panose="020B0606030504020204" pitchFamily="34" charset="0"/>
              </a:rPr>
              <a:t> a </a:t>
            </a:r>
            <a:r>
              <a:rPr lang="en-US" sz="1200" b="1" dirty="0">
                <a:latin typeface="Open Sans" panose="020B0606030504020204" pitchFamily="34" charset="0"/>
                <a:ea typeface="Open Sans" panose="020B0606030504020204" pitchFamily="34" charset="0"/>
                <a:cs typeface="Open Sans" panose="020B0606030504020204" pitchFamily="34" charset="0"/>
              </a:rPr>
              <a:t>CNN for each potential target value</a:t>
            </a:r>
            <a:endParaRPr lang="en-US" sz="1200" b="1" noProof="0" dirty="0">
              <a:latin typeface="Open Sans" panose="020B0606030504020204" pitchFamily="34" charset="0"/>
              <a:ea typeface="Open Sans" panose="020B0606030504020204" pitchFamily="34" charset="0"/>
              <a:cs typeface="Open Sans" panose="020B0606030504020204" pitchFamily="34" charset="0"/>
            </a:endParaRPr>
          </a:p>
          <a:p>
            <a:pPr indent="-228600">
              <a:spcBef>
                <a:spcPts val="300"/>
              </a:spcBef>
              <a:spcAft>
                <a:spcPts val="300"/>
              </a:spcAft>
              <a:buSzPct val="100000"/>
              <a:buAutoNum type="arabicPeriod"/>
            </a:pPr>
            <a:r>
              <a:rPr lang="en-US" sz="1200" dirty="0">
                <a:latin typeface="Open Sans" panose="020B0606030504020204" pitchFamily="34" charset="0"/>
                <a:ea typeface="Open Sans" panose="020B0606030504020204" pitchFamily="34" charset="0"/>
                <a:cs typeface="Open Sans" panose="020B0606030504020204" pitchFamily="34" charset="0"/>
              </a:rPr>
              <a:t>Compare models and pick the best target variable</a:t>
            </a:r>
          </a:p>
          <a:p>
            <a:pPr indent="-228600">
              <a:spcBef>
                <a:spcPts val="300"/>
              </a:spcBef>
              <a:spcAft>
                <a:spcPts val="300"/>
              </a:spcAft>
              <a:buSzPct val="100000"/>
              <a:buAutoNum type="arabicPeriod"/>
            </a:pPr>
            <a:r>
              <a:rPr lang="en-US" sz="1200" noProof="0" dirty="0">
                <a:latin typeface="Open Sans" panose="020B0606030504020204" pitchFamily="34" charset="0"/>
                <a:ea typeface="Open Sans" panose="020B0606030504020204" pitchFamily="34" charset="0"/>
                <a:cs typeface="Open Sans" panose="020B0606030504020204" pitchFamily="34" charset="0"/>
              </a:rPr>
              <a:t>Run additional training</a:t>
            </a:r>
          </a:p>
        </p:txBody>
      </p:sp>
      <p:sp>
        <p:nvSpPr>
          <p:cNvPr id="75" name="TextBox 74">
            <a:extLst>
              <a:ext uri="{FF2B5EF4-FFF2-40B4-BE49-F238E27FC236}">
                <a16:creationId xmlns:a16="http://schemas.microsoft.com/office/drawing/2014/main" id="{B53A7153-5065-4570-B76A-E881401C5D12}"/>
              </a:ext>
            </a:extLst>
          </p:cNvPr>
          <p:cNvSpPr txBox="1"/>
          <p:nvPr/>
        </p:nvSpPr>
        <p:spPr>
          <a:xfrm>
            <a:off x="3099906" y="5436948"/>
            <a:ext cx="6409368" cy="446276"/>
          </a:xfrm>
          <a:prstGeom prst="rect">
            <a:avLst/>
          </a:prstGeom>
          <a:noFill/>
        </p:spPr>
        <p:txBody>
          <a:bodyPr wrap="square" lIns="0" tIns="0" rIns="0" bIns="0" rtlCol="0" anchor="ctr">
            <a:spAutoFit/>
          </a:bodyPr>
          <a:lstStyle/>
          <a:p>
            <a:pPr indent="-228600">
              <a:spcBef>
                <a:spcPts val="300"/>
              </a:spcBef>
              <a:spcAft>
                <a:spcPts val="300"/>
              </a:spcAft>
              <a:buSzPct val="100000"/>
              <a:buAutoNum type="arabicPeriod"/>
            </a:pPr>
            <a:r>
              <a:rPr lang="en-US" sz="1200" dirty="0">
                <a:latin typeface="Open Sans" panose="020B0606030504020204" pitchFamily="34" charset="0"/>
                <a:ea typeface="Open Sans" panose="020B0606030504020204" pitchFamily="34" charset="0"/>
                <a:cs typeface="Open Sans" panose="020B0606030504020204" pitchFamily="34" charset="0"/>
              </a:rPr>
              <a:t>Design and code an interactive website</a:t>
            </a:r>
          </a:p>
          <a:p>
            <a:pPr indent="-228600">
              <a:spcBef>
                <a:spcPts val="300"/>
              </a:spcBef>
              <a:spcAft>
                <a:spcPts val="300"/>
              </a:spcAft>
              <a:buSzPct val="100000"/>
              <a:buAutoNum type="arabicPeriod"/>
            </a:pPr>
            <a:r>
              <a:rPr lang="en-US" sz="1200" b="1" dirty="0">
                <a:latin typeface="Open Sans" panose="020B0606030504020204" pitchFamily="34" charset="0"/>
                <a:ea typeface="Open Sans" panose="020B0606030504020204" pitchFamily="34" charset="0"/>
                <a:cs typeface="Open Sans" panose="020B0606030504020204" pitchFamily="34" charset="0"/>
              </a:rPr>
              <a:t>Integrate the model </a:t>
            </a:r>
            <a:r>
              <a:rPr lang="en-US" sz="1200" dirty="0">
                <a:latin typeface="Open Sans" panose="020B0606030504020204" pitchFamily="34" charset="0"/>
                <a:ea typeface="Open Sans" panose="020B0606030504020204" pitchFamily="34" charset="0"/>
                <a:cs typeface="Open Sans" panose="020B0606030504020204" pitchFamily="34" charset="0"/>
              </a:rPr>
              <a:t>into the website</a:t>
            </a:r>
          </a:p>
        </p:txBody>
      </p:sp>
      <p:sp>
        <p:nvSpPr>
          <p:cNvPr id="76" name="Rectangle 75">
            <a:extLst>
              <a:ext uri="{FF2B5EF4-FFF2-40B4-BE49-F238E27FC236}">
                <a16:creationId xmlns:a16="http://schemas.microsoft.com/office/drawing/2014/main" id="{86059E97-C7FF-432B-BE94-40CCE9CE10B6}"/>
              </a:ext>
            </a:extLst>
          </p:cNvPr>
          <p:cNvSpPr/>
          <p:nvPr/>
        </p:nvSpPr>
        <p:spPr>
          <a:xfrm>
            <a:off x="1675599" y="2676279"/>
            <a:ext cx="535403" cy="169277"/>
          </a:xfrm>
          <a:prstGeom prst="rect">
            <a:avLst/>
          </a:prstGeom>
          <a:solidFill>
            <a:schemeClr val="bg1"/>
          </a:solidFill>
        </p:spPr>
        <p:txBody>
          <a:bodyPr wrap="none" lIns="0" tIns="0" rIns="0" bIns="0" anchor="ctr">
            <a:spAutoFit/>
          </a:bodyPr>
          <a:lstStyle/>
          <a:p>
            <a:pPr algn="ctr"/>
            <a:r>
              <a:rPr lang="en-GB" sz="1100" b="1" spc="300" dirty="0">
                <a:latin typeface="Open Sans" panose="020B0606030504020204" pitchFamily="34" charset="0"/>
                <a:ea typeface="Open Sans" panose="020B0606030504020204" pitchFamily="34" charset="0"/>
                <a:cs typeface="Open Sans" panose="020B0606030504020204" pitchFamily="34" charset="0"/>
              </a:rPr>
              <a:t>DATA</a:t>
            </a:r>
            <a:endParaRPr lang="pl-PL" sz="11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7" name="Rectangle 76">
            <a:extLst>
              <a:ext uri="{FF2B5EF4-FFF2-40B4-BE49-F238E27FC236}">
                <a16:creationId xmlns:a16="http://schemas.microsoft.com/office/drawing/2014/main" id="{B2CE83E4-7AA1-436A-83B2-B697C5D6AD38}"/>
              </a:ext>
            </a:extLst>
          </p:cNvPr>
          <p:cNvSpPr/>
          <p:nvPr/>
        </p:nvSpPr>
        <p:spPr>
          <a:xfrm>
            <a:off x="1403089" y="3984113"/>
            <a:ext cx="1080424" cy="225309"/>
          </a:xfrm>
          <a:prstGeom prst="rect">
            <a:avLst/>
          </a:prstGeom>
          <a:solidFill>
            <a:schemeClr val="bg1"/>
          </a:solidFill>
        </p:spPr>
        <p:txBody>
          <a:bodyPr wrap="none" lIns="0" tIns="0" rIns="0" bIns="0" anchor="ctr">
            <a:spAutoFit/>
          </a:bodyPr>
          <a:lstStyle/>
          <a:p>
            <a:pPr algn="ctr"/>
            <a:r>
              <a:rPr lang="en-GB" sz="1100" b="1" spc="300" dirty="0">
                <a:latin typeface="Open Sans" panose="020B0606030504020204" pitchFamily="34" charset="0"/>
                <a:ea typeface="Open Sans" panose="020B0606030504020204" pitchFamily="34" charset="0"/>
                <a:cs typeface="Open Sans" panose="020B0606030504020204" pitchFamily="34" charset="0"/>
              </a:rPr>
              <a:t>MODELING</a:t>
            </a:r>
            <a:endParaRPr lang="pl-PL" sz="11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2BF7FD90-0051-4BAF-B580-A9141C96FD5C}"/>
              </a:ext>
            </a:extLst>
          </p:cNvPr>
          <p:cNvSpPr/>
          <p:nvPr/>
        </p:nvSpPr>
        <p:spPr>
          <a:xfrm>
            <a:off x="1270843" y="5562923"/>
            <a:ext cx="1344920" cy="225309"/>
          </a:xfrm>
          <a:prstGeom prst="rect">
            <a:avLst/>
          </a:prstGeom>
          <a:solidFill>
            <a:schemeClr val="bg1"/>
          </a:solidFill>
        </p:spPr>
        <p:txBody>
          <a:bodyPr wrap="none" lIns="0" tIns="0" rIns="0" bIns="0" anchor="ctr">
            <a:spAutoFit/>
          </a:bodyPr>
          <a:lstStyle/>
          <a:p>
            <a:pPr algn="ctr"/>
            <a:r>
              <a:rPr lang="en-GB" sz="1100" b="1" spc="300" dirty="0">
                <a:latin typeface="Open Sans" panose="020B0606030504020204" pitchFamily="34" charset="0"/>
                <a:ea typeface="Open Sans" panose="020B0606030504020204" pitchFamily="34" charset="0"/>
                <a:cs typeface="Open Sans" panose="020B0606030504020204" pitchFamily="34" charset="0"/>
              </a:rPr>
              <a:t>DEPLOYMENT</a:t>
            </a:r>
            <a:endParaRPr lang="pl-PL" sz="11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10830662-3727-4875-B0C6-79CB72D8AFB9}"/>
              </a:ext>
            </a:extLst>
          </p:cNvPr>
          <p:cNvPicPr>
            <a:picLocks noChangeAspect="1"/>
          </p:cNvPicPr>
          <p:nvPr/>
        </p:nvPicPr>
        <p:blipFill>
          <a:blip r:embed="rId2">
            <a:grayscl/>
          </a:blip>
          <a:stretch>
            <a:fillRect/>
          </a:stretch>
        </p:blipFill>
        <p:spPr>
          <a:xfrm>
            <a:off x="9623363" y="5169922"/>
            <a:ext cx="2276375" cy="1097280"/>
          </a:xfrm>
          <a:prstGeom prst="rect">
            <a:avLst/>
          </a:prstGeom>
          <a:ln>
            <a:solidFill>
              <a:schemeClr val="tx1"/>
            </a:solidFill>
          </a:ln>
        </p:spPr>
      </p:pic>
      <p:pic>
        <p:nvPicPr>
          <p:cNvPr id="82" name="Picture 81">
            <a:extLst>
              <a:ext uri="{FF2B5EF4-FFF2-40B4-BE49-F238E27FC236}">
                <a16:creationId xmlns:a16="http://schemas.microsoft.com/office/drawing/2014/main" id="{7F532A9F-A4FA-4533-8CB1-A7DB9EE951DF}"/>
              </a:ext>
            </a:extLst>
          </p:cNvPr>
          <p:cNvPicPr>
            <a:picLocks noChangeAspect="1"/>
          </p:cNvPicPr>
          <p:nvPr/>
        </p:nvPicPr>
        <p:blipFill>
          <a:blip r:embed="rId3">
            <a:grayscl/>
          </a:blip>
          <a:stretch>
            <a:fillRect/>
          </a:stretch>
        </p:blipFill>
        <p:spPr>
          <a:xfrm>
            <a:off x="9734980" y="2271659"/>
            <a:ext cx="2053141" cy="1097280"/>
          </a:xfrm>
          <a:prstGeom prst="rect">
            <a:avLst/>
          </a:prstGeom>
          <a:ln>
            <a:solidFill>
              <a:schemeClr val="tx1"/>
            </a:solidFill>
          </a:ln>
        </p:spPr>
      </p:pic>
      <p:pic>
        <p:nvPicPr>
          <p:cNvPr id="300034" name="Picture 2">
            <a:extLst>
              <a:ext uri="{FF2B5EF4-FFF2-40B4-BE49-F238E27FC236}">
                <a16:creationId xmlns:a16="http://schemas.microsoft.com/office/drawing/2014/main" id="{4419755C-A2A8-4612-B3A8-10086D0BE921}"/>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0231635" y="3720790"/>
            <a:ext cx="1059830" cy="10972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66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Rounded Corners 162">
            <a:extLst>
              <a:ext uri="{FF2B5EF4-FFF2-40B4-BE49-F238E27FC236}">
                <a16:creationId xmlns:a16="http://schemas.microsoft.com/office/drawing/2014/main" id="{881D0956-5ADF-4899-9D0A-657627D8ED3A}"/>
              </a:ext>
            </a:extLst>
          </p:cNvPr>
          <p:cNvSpPr/>
          <p:nvPr/>
        </p:nvSpPr>
        <p:spPr>
          <a:xfrm>
            <a:off x="0" y="1020139"/>
            <a:ext cx="10663960" cy="1914001"/>
          </a:xfrm>
          <a:custGeom>
            <a:avLst/>
            <a:gdLst>
              <a:gd name="connsiteX0" fmla="*/ 0 w 10838823"/>
              <a:gd name="connsiteY0" fmla="*/ 174863 h 1914001"/>
              <a:gd name="connsiteX1" fmla="*/ 174863 w 10838823"/>
              <a:gd name="connsiteY1" fmla="*/ 0 h 1914001"/>
              <a:gd name="connsiteX2" fmla="*/ 10663960 w 10838823"/>
              <a:gd name="connsiteY2" fmla="*/ 0 h 1914001"/>
              <a:gd name="connsiteX3" fmla="*/ 10838823 w 10838823"/>
              <a:gd name="connsiteY3" fmla="*/ 174863 h 1914001"/>
              <a:gd name="connsiteX4" fmla="*/ 10838823 w 10838823"/>
              <a:gd name="connsiteY4" fmla="*/ 1739138 h 1914001"/>
              <a:gd name="connsiteX5" fmla="*/ 10663960 w 10838823"/>
              <a:gd name="connsiteY5" fmla="*/ 1914001 h 1914001"/>
              <a:gd name="connsiteX6" fmla="*/ 174863 w 10838823"/>
              <a:gd name="connsiteY6" fmla="*/ 1914001 h 1914001"/>
              <a:gd name="connsiteX7" fmla="*/ 0 w 10838823"/>
              <a:gd name="connsiteY7" fmla="*/ 1739138 h 1914001"/>
              <a:gd name="connsiteX8" fmla="*/ 0 w 10838823"/>
              <a:gd name="connsiteY8" fmla="*/ 174863 h 1914001"/>
              <a:gd name="connsiteX0" fmla="*/ 0 w 10838823"/>
              <a:gd name="connsiteY0" fmla="*/ 1739138 h 1914001"/>
              <a:gd name="connsiteX1" fmla="*/ 174863 w 10838823"/>
              <a:gd name="connsiteY1" fmla="*/ 0 h 1914001"/>
              <a:gd name="connsiteX2" fmla="*/ 10663960 w 10838823"/>
              <a:gd name="connsiteY2" fmla="*/ 0 h 1914001"/>
              <a:gd name="connsiteX3" fmla="*/ 10838823 w 10838823"/>
              <a:gd name="connsiteY3" fmla="*/ 174863 h 1914001"/>
              <a:gd name="connsiteX4" fmla="*/ 10838823 w 10838823"/>
              <a:gd name="connsiteY4" fmla="*/ 1739138 h 1914001"/>
              <a:gd name="connsiteX5" fmla="*/ 10663960 w 10838823"/>
              <a:gd name="connsiteY5" fmla="*/ 1914001 h 1914001"/>
              <a:gd name="connsiteX6" fmla="*/ 174863 w 10838823"/>
              <a:gd name="connsiteY6" fmla="*/ 1914001 h 1914001"/>
              <a:gd name="connsiteX7" fmla="*/ 0 w 10838823"/>
              <a:gd name="connsiteY7" fmla="*/ 1739138 h 1914001"/>
              <a:gd name="connsiteX0" fmla="*/ 1311137 w 11975097"/>
              <a:gd name="connsiteY0" fmla="*/ 1914001 h 1914001"/>
              <a:gd name="connsiteX1" fmla="*/ 1311137 w 11975097"/>
              <a:gd name="connsiteY1" fmla="*/ 0 h 1914001"/>
              <a:gd name="connsiteX2" fmla="*/ 11800234 w 11975097"/>
              <a:gd name="connsiteY2" fmla="*/ 0 h 1914001"/>
              <a:gd name="connsiteX3" fmla="*/ 11975097 w 11975097"/>
              <a:gd name="connsiteY3" fmla="*/ 174863 h 1914001"/>
              <a:gd name="connsiteX4" fmla="*/ 11975097 w 11975097"/>
              <a:gd name="connsiteY4" fmla="*/ 1739138 h 1914001"/>
              <a:gd name="connsiteX5" fmla="*/ 11800234 w 11975097"/>
              <a:gd name="connsiteY5" fmla="*/ 1914001 h 1914001"/>
              <a:gd name="connsiteX6" fmla="*/ 1311137 w 11975097"/>
              <a:gd name="connsiteY6" fmla="*/ 1914001 h 1914001"/>
              <a:gd name="connsiteX0" fmla="*/ 776502 w 11440462"/>
              <a:gd name="connsiteY0" fmla="*/ 1914001 h 1914001"/>
              <a:gd name="connsiteX1" fmla="*/ 776502 w 11440462"/>
              <a:gd name="connsiteY1" fmla="*/ 0 h 1914001"/>
              <a:gd name="connsiteX2" fmla="*/ 11265599 w 11440462"/>
              <a:gd name="connsiteY2" fmla="*/ 0 h 1914001"/>
              <a:gd name="connsiteX3" fmla="*/ 11440462 w 11440462"/>
              <a:gd name="connsiteY3" fmla="*/ 174863 h 1914001"/>
              <a:gd name="connsiteX4" fmla="*/ 11440462 w 11440462"/>
              <a:gd name="connsiteY4" fmla="*/ 1739138 h 1914001"/>
              <a:gd name="connsiteX5" fmla="*/ 11265599 w 11440462"/>
              <a:gd name="connsiteY5" fmla="*/ 1914001 h 1914001"/>
              <a:gd name="connsiteX6" fmla="*/ 776502 w 11440462"/>
              <a:gd name="connsiteY6" fmla="*/ 1914001 h 1914001"/>
              <a:gd name="connsiteX0" fmla="*/ 0 w 10663960"/>
              <a:gd name="connsiteY0" fmla="*/ 1914001 h 1914001"/>
              <a:gd name="connsiteX1" fmla="*/ 0 w 10663960"/>
              <a:gd name="connsiteY1" fmla="*/ 0 h 1914001"/>
              <a:gd name="connsiteX2" fmla="*/ 10489097 w 10663960"/>
              <a:gd name="connsiteY2" fmla="*/ 0 h 1914001"/>
              <a:gd name="connsiteX3" fmla="*/ 10663960 w 10663960"/>
              <a:gd name="connsiteY3" fmla="*/ 174863 h 1914001"/>
              <a:gd name="connsiteX4" fmla="*/ 10663960 w 10663960"/>
              <a:gd name="connsiteY4" fmla="*/ 1739138 h 1914001"/>
              <a:gd name="connsiteX5" fmla="*/ 10489097 w 10663960"/>
              <a:gd name="connsiteY5" fmla="*/ 1914001 h 1914001"/>
              <a:gd name="connsiteX6" fmla="*/ 0 w 10663960"/>
              <a:gd name="connsiteY6" fmla="*/ 1914001 h 1914001"/>
              <a:gd name="connsiteX0" fmla="*/ 818643 w 11482603"/>
              <a:gd name="connsiteY0" fmla="*/ 1914001 h 1914001"/>
              <a:gd name="connsiteX1" fmla="*/ 818643 w 11482603"/>
              <a:gd name="connsiteY1" fmla="*/ 0 h 1914001"/>
              <a:gd name="connsiteX2" fmla="*/ 11307740 w 11482603"/>
              <a:gd name="connsiteY2" fmla="*/ 0 h 1914001"/>
              <a:gd name="connsiteX3" fmla="*/ 11482603 w 11482603"/>
              <a:gd name="connsiteY3" fmla="*/ 174863 h 1914001"/>
              <a:gd name="connsiteX4" fmla="*/ 11482603 w 11482603"/>
              <a:gd name="connsiteY4" fmla="*/ 1739138 h 1914001"/>
              <a:gd name="connsiteX5" fmla="*/ 11307740 w 11482603"/>
              <a:gd name="connsiteY5" fmla="*/ 1914001 h 1914001"/>
              <a:gd name="connsiteX6" fmla="*/ 818643 w 11482603"/>
              <a:gd name="connsiteY6" fmla="*/ 1914001 h 1914001"/>
              <a:gd name="connsiteX0" fmla="*/ 1321984 w 11985944"/>
              <a:gd name="connsiteY0" fmla="*/ 1914001 h 1914001"/>
              <a:gd name="connsiteX1" fmla="*/ 1321984 w 11985944"/>
              <a:gd name="connsiteY1" fmla="*/ 0 h 1914001"/>
              <a:gd name="connsiteX2" fmla="*/ 11811081 w 11985944"/>
              <a:gd name="connsiteY2" fmla="*/ 0 h 1914001"/>
              <a:gd name="connsiteX3" fmla="*/ 11985944 w 11985944"/>
              <a:gd name="connsiteY3" fmla="*/ 174863 h 1914001"/>
              <a:gd name="connsiteX4" fmla="*/ 11985944 w 11985944"/>
              <a:gd name="connsiteY4" fmla="*/ 1739138 h 1914001"/>
              <a:gd name="connsiteX5" fmla="*/ 11811081 w 11985944"/>
              <a:gd name="connsiteY5" fmla="*/ 1914001 h 1914001"/>
              <a:gd name="connsiteX6" fmla="*/ 1321984 w 11985944"/>
              <a:gd name="connsiteY6" fmla="*/ 1914001 h 1914001"/>
              <a:gd name="connsiteX0" fmla="*/ 776971 w 11440931"/>
              <a:gd name="connsiteY0" fmla="*/ 1914001 h 1914001"/>
              <a:gd name="connsiteX1" fmla="*/ 776971 w 11440931"/>
              <a:gd name="connsiteY1" fmla="*/ 0 h 1914001"/>
              <a:gd name="connsiteX2" fmla="*/ 11266068 w 11440931"/>
              <a:gd name="connsiteY2" fmla="*/ 0 h 1914001"/>
              <a:gd name="connsiteX3" fmla="*/ 11440931 w 11440931"/>
              <a:gd name="connsiteY3" fmla="*/ 174863 h 1914001"/>
              <a:gd name="connsiteX4" fmla="*/ 11440931 w 11440931"/>
              <a:gd name="connsiteY4" fmla="*/ 1739138 h 1914001"/>
              <a:gd name="connsiteX5" fmla="*/ 11266068 w 11440931"/>
              <a:gd name="connsiteY5" fmla="*/ 1914001 h 1914001"/>
              <a:gd name="connsiteX6" fmla="*/ 776971 w 11440931"/>
              <a:gd name="connsiteY6" fmla="*/ 1914001 h 1914001"/>
              <a:gd name="connsiteX0" fmla="*/ 0 w 10663960"/>
              <a:gd name="connsiteY0" fmla="*/ 1914001 h 1914001"/>
              <a:gd name="connsiteX1" fmla="*/ 0 w 10663960"/>
              <a:gd name="connsiteY1" fmla="*/ 0 h 1914001"/>
              <a:gd name="connsiteX2" fmla="*/ 10489097 w 10663960"/>
              <a:gd name="connsiteY2" fmla="*/ 0 h 1914001"/>
              <a:gd name="connsiteX3" fmla="*/ 10663960 w 10663960"/>
              <a:gd name="connsiteY3" fmla="*/ 174863 h 1914001"/>
              <a:gd name="connsiteX4" fmla="*/ 10663960 w 10663960"/>
              <a:gd name="connsiteY4" fmla="*/ 1739138 h 1914001"/>
              <a:gd name="connsiteX5" fmla="*/ 10489097 w 10663960"/>
              <a:gd name="connsiteY5" fmla="*/ 1914001 h 1914001"/>
              <a:gd name="connsiteX6" fmla="*/ 0 w 10663960"/>
              <a:gd name="connsiteY6" fmla="*/ 1914001 h 191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3960" h="1914001">
                <a:moveTo>
                  <a:pt x="0" y="1914001"/>
                </a:moveTo>
                <a:lnTo>
                  <a:pt x="0" y="0"/>
                </a:lnTo>
                <a:lnTo>
                  <a:pt x="10489097" y="0"/>
                </a:lnTo>
                <a:cubicBezTo>
                  <a:pt x="10585671" y="0"/>
                  <a:pt x="10663960" y="78289"/>
                  <a:pt x="10663960" y="174863"/>
                </a:cubicBezTo>
                <a:lnTo>
                  <a:pt x="10663960" y="1739138"/>
                </a:lnTo>
                <a:cubicBezTo>
                  <a:pt x="10663960" y="1835712"/>
                  <a:pt x="10585671" y="1914001"/>
                  <a:pt x="10489097" y="1914001"/>
                </a:cubicBezTo>
                <a:lnTo>
                  <a:pt x="0" y="191400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34">
            <a:extLst>
              <a:ext uri="{FF2B5EF4-FFF2-40B4-BE49-F238E27FC236}">
                <a16:creationId xmlns:a16="http://schemas.microsoft.com/office/drawing/2014/main" id="{EA00157B-DF6E-4AF9-BABB-D45AB0EE54C5}"/>
              </a:ext>
            </a:extLst>
          </p:cNvPr>
          <p:cNvSpPr>
            <a:spLocks noGrp="1"/>
          </p:cNvSpPr>
          <p:nvPr>
            <p:ph type="title"/>
          </p:nvPr>
        </p:nvSpPr>
        <p:spPr>
          <a:xfrm>
            <a:off x="492070" y="327376"/>
            <a:ext cx="11202625" cy="553998"/>
          </a:xfrm>
        </p:spPr>
        <p:txBody>
          <a:bodyPr/>
          <a:lstStyle/>
          <a:p>
            <a:r>
              <a:rPr lang="en-US" sz="3600" b="0" dirty="0"/>
              <a:t>Data: Acquisition</a:t>
            </a:r>
            <a:endParaRPr lang="en-US" sz="3600" b="0" dirty="0">
              <a:solidFill>
                <a:schemeClr val="accent6">
                  <a:lumMod val="60000"/>
                  <a:lumOff val="40000"/>
                </a:schemeClr>
              </a:solidFill>
            </a:endParaRPr>
          </a:p>
        </p:txBody>
      </p:sp>
      <p:grpSp>
        <p:nvGrpSpPr>
          <p:cNvPr id="149" name="Group 148">
            <a:extLst>
              <a:ext uri="{FF2B5EF4-FFF2-40B4-BE49-F238E27FC236}">
                <a16:creationId xmlns:a16="http://schemas.microsoft.com/office/drawing/2014/main" id="{AF239DDC-3584-4970-A41F-0C20FA7DE367}"/>
              </a:ext>
            </a:extLst>
          </p:cNvPr>
          <p:cNvGrpSpPr/>
          <p:nvPr/>
        </p:nvGrpSpPr>
        <p:grpSpPr>
          <a:xfrm>
            <a:off x="9487610" y="239086"/>
            <a:ext cx="2474373" cy="609653"/>
            <a:chOff x="9487610" y="239086"/>
            <a:chExt cx="2474373" cy="609653"/>
          </a:xfrm>
        </p:grpSpPr>
        <p:cxnSp>
          <p:nvCxnSpPr>
            <p:cNvPr id="50" name="Straight Connector 49">
              <a:extLst>
                <a:ext uri="{FF2B5EF4-FFF2-40B4-BE49-F238E27FC236}">
                  <a16:creationId xmlns:a16="http://schemas.microsoft.com/office/drawing/2014/main" id="{3B3DA964-14A1-49C6-BCAE-CEF227AA3950}"/>
                </a:ext>
              </a:extLst>
            </p:cNvPr>
            <p:cNvCxnSpPr>
              <a:cxnSpLocks/>
            </p:cNvCxnSpPr>
            <p:nvPr/>
          </p:nvCxnSpPr>
          <p:spPr>
            <a:xfrm>
              <a:off x="9615541" y="540932"/>
              <a:ext cx="2103120" cy="5961"/>
            </a:xfrm>
            <a:prstGeom prst="line">
              <a:avLst/>
            </a:prstGeom>
            <a:ln w="19050" cmpd="sng">
              <a:solidFill>
                <a:schemeClr val="accent6"/>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51" name="Isosceles Triangle 50">
              <a:extLst>
                <a:ext uri="{FF2B5EF4-FFF2-40B4-BE49-F238E27FC236}">
                  <a16:creationId xmlns:a16="http://schemas.microsoft.com/office/drawing/2014/main" id="{9D0C55A0-6BAD-4A5A-A92F-CD718206052A}"/>
                </a:ext>
              </a:extLst>
            </p:cNvPr>
            <p:cNvSpPr/>
            <p:nvPr/>
          </p:nvSpPr>
          <p:spPr>
            <a:xfrm rot="5400000">
              <a:off x="10035115"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sp>
          <p:nvSpPr>
            <p:cNvPr id="72" name="Isosceles Triangle 71">
              <a:extLst>
                <a:ext uri="{FF2B5EF4-FFF2-40B4-BE49-F238E27FC236}">
                  <a16:creationId xmlns:a16="http://schemas.microsoft.com/office/drawing/2014/main" id="{C651344C-B51A-4902-9252-BAA654F0D980}"/>
                </a:ext>
              </a:extLst>
            </p:cNvPr>
            <p:cNvSpPr/>
            <p:nvPr/>
          </p:nvSpPr>
          <p:spPr>
            <a:xfrm rot="5400000">
              <a:off x="10994911"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265F09CE-F8B8-408C-9DE6-4609FAD94D2B}"/>
                </a:ext>
              </a:extLst>
            </p:cNvPr>
            <p:cNvPicPr>
              <a:picLocks noChangeAspect="1"/>
            </p:cNvPicPr>
            <p:nvPr/>
          </p:nvPicPr>
          <p:blipFill>
            <a:blip r:embed="rId2"/>
            <a:stretch>
              <a:fillRect/>
            </a:stretch>
          </p:blipFill>
          <p:spPr>
            <a:xfrm>
              <a:off x="9487610" y="345775"/>
              <a:ext cx="396274" cy="396274"/>
            </a:xfrm>
            <a:prstGeom prst="rect">
              <a:avLst/>
            </a:prstGeom>
          </p:spPr>
        </p:pic>
        <p:pic>
          <p:nvPicPr>
            <p:cNvPr id="5" name="Picture 4">
              <a:extLst>
                <a:ext uri="{FF2B5EF4-FFF2-40B4-BE49-F238E27FC236}">
                  <a16:creationId xmlns:a16="http://schemas.microsoft.com/office/drawing/2014/main" id="{330FDDCC-34F7-4DB1-B0F7-BC01D0F7E4C2}"/>
                </a:ext>
              </a:extLst>
            </p:cNvPr>
            <p:cNvPicPr>
              <a:picLocks noChangeAspect="1"/>
            </p:cNvPicPr>
            <p:nvPr/>
          </p:nvPicPr>
          <p:blipFill>
            <a:blip r:embed="rId3">
              <a:grayscl/>
            </a:blip>
            <a:stretch>
              <a:fillRect/>
            </a:stretch>
          </p:blipFill>
          <p:spPr>
            <a:xfrm>
              <a:off x="10386440" y="318341"/>
              <a:ext cx="457240" cy="451143"/>
            </a:xfrm>
            <a:prstGeom prst="rect">
              <a:avLst/>
            </a:prstGeom>
          </p:spPr>
        </p:pic>
        <p:pic>
          <p:nvPicPr>
            <p:cNvPr id="113" name="Picture 112">
              <a:extLst>
                <a:ext uri="{FF2B5EF4-FFF2-40B4-BE49-F238E27FC236}">
                  <a16:creationId xmlns:a16="http://schemas.microsoft.com/office/drawing/2014/main" id="{E6CCD149-0FA4-4B3A-BC19-0EB6B3EF951A}"/>
                </a:ext>
              </a:extLst>
            </p:cNvPr>
            <p:cNvPicPr>
              <a:picLocks noChangeAspect="1"/>
            </p:cNvPicPr>
            <p:nvPr/>
          </p:nvPicPr>
          <p:blipFill>
            <a:blip r:embed="rId4">
              <a:grayscl/>
            </a:blip>
            <a:stretch>
              <a:fillRect/>
            </a:stretch>
          </p:blipFill>
          <p:spPr>
            <a:xfrm>
              <a:off x="11346234" y="239086"/>
              <a:ext cx="615749" cy="609653"/>
            </a:xfrm>
            <a:prstGeom prst="rect">
              <a:avLst/>
            </a:prstGeom>
          </p:spPr>
        </p:pic>
      </p:grpSp>
      <p:sp>
        <p:nvSpPr>
          <p:cNvPr id="118" name="TextBox 117">
            <a:extLst>
              <a:ext uri="{FF2B5EF4-FFF2-40B4-BE49-F238E27FC236}">
                <a16:creationId xmlns:a16="http://schemas.microsoft.com/office/drawing/2014/main" id="{01D7865B-7203-4D20-8016-6D78B61A329E}"/>
              </a:ext>
            </a:extLst>
          </p:cNvPr>
          <p:cNvSpPr txBox="1"/>
          <p:nvPr/>
        </p:nvSpPr>
        <p:spPr>
          <a:xfrm>
            <a:off x="2052146" y="3603084"/>
            <a:ext cx="4094685" cy="246221"/>
          </a:xfrm>
          <a:prstGeom prst="rect">
            <a:avLst/>
          </a:prstGeom>
          <a:noFill/>
        </p:spPr>
        <p:txBody>
          <a:bodyPr wrap="square" lIns="0" tIns="0" rIns="0" bIns="0" rtlCol="0" anchor="ctr">
            <a:spAutoFit/>
          </a:bodyPr>
          <a:lstStyle/>
          <a:p>
            <a:pPr algn="r"/>
            <a:r>
              <a:rPr lang="en-US" sz="1600" dirty="0"/>
              <a:t>https://www.goodreads.com/book/show/</a:t>
            </a:r>
            <a:r>
              <a:rPr lang="en-US" sz="1600" b="1" dirty="0">
                <a:solidFill>
                  <a:schemeClr val="accent4"/>
                </a:solidFill>
              </a:rPr>
              <a:t>1</a:t>
            </a:r>
            <a:endParaRPr lang="en-US" sz="1200" dirty="0">
              <a:solidFill>
                <a:schemeClr val="accent4"/>
              </a:solidFill>
            </a:endParaRPr>
          </a:p>
        </p:txBody>
      </p:sp>
      <p:grpSp>
        <p:nvGrpSpPr>
          <p:cNvPr id="153" name="Group 152">
            <a:extLst>
              <a:ext uri="{FF2B5EF4-FFF2-40B4-BE49-F238E27FC236}">
                <a16:creationId xmlns:a16="http://schemas.microsoft.com/office/drawing/2014/main" id="{1B4A5D9D-0F8B-4D07-BC9B-996EF949E99A}"/>
              </a:ext>
            </a:extLst>
          </p:cNvPr>
          <p:cNvGrpSpPr/>
          <p:nvPr/>
        </p:nvGrpSpPr>
        <p:grpSpPr>
          <a:xfrm>
            <a:off x="3720311" y="4170790"/>
            <a:ext cx="4751378" cy="2539326"/>
            <a:chOff x="3720311" y="4208890"/>
            <a:chExt cx="4751378" cy="2539326"/>
          </a:xfrm>
        </p:grpSpPr>
        <p:pic>
          <p:nvPicPr>
            <p:cNvPr id="24" name="Picture 23">
              <a:extLst>
                <a:ext uri="{FF2B5EF4-FFF2-40B4-BE49-F238E27FC236}">
                  <a16:creationId xmlns:a16="http://schemas.microsoft.com/office/drawing/2014/main" id="{5F30C3B9-8BB4-46EC-ABBD-D73A71630127}"/>
                </a:ext>
              </a:extLst>
            </p:cNvPr>
            <p:cNvPicPr>
              <a:picLocks noChangeAspect="1"/>
            </p:cNvPicPr>
            <p:nvPr/>
          </p:nvPicPr>
          <p:blipFill>
            <a:blip r:embed="rId5"/>
            <a:stretch>
              <a:fillRect/>
            </a:stretch>
          </p:blipFill>
          <p:spPr>
            <a:xfrm>
              <a:off x="3720311" y="4208890"/>
              <a:ext cx="4751378" cy="2539326"/>
            </a:xfrm>
            <a:prstGeom prst="rect">
              <a:avLst/>
            </a:prstGeom>
            <a:ln>
              <a:solidFill>
                <a:schemeClr val="tx1"/>
              </a:solidFill>
            </a:ln>
          </p:spPr>
        </p:pic>
        <p:sp>
          <p:nvSpPr>
            <p:cNvPr id="119" name="Rectangle 118">
              <a:extLst>
                <a:ext uri="{FF2B5EF4-FFF2-40B4-BE49-F238E27FC236}">
                  <a16:creationId xmlns:a16="http://schemas.microsoft.com/office/drawing/2014/main" id="{89B0364E-83BE-44ED-9DFC-8C5AFEF6C929}"/>
                </a:ext>
              </a:extLst>
            </p:cNvPr>
            <p:cNvSpPr/>
            <p:nvPr/>
          </p:nvSpPr>
          <p:spPr>
            <a:xfrm>
              <a:off x="5629251" y="5247823"/>
              <a:ext cx="1970681" cy="20847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3AD8ADAD-862B-429D-9141-EEF4E3DACA54}"/>
                </a:ext>
              </a:extLst>
            </p:cNvPr>
            <p:cNvSpPr/>
            <p:nvPr/>
          </p:nvSpPr>
          <p:spPr>
            <a:xfrm>
              <a:off x="4648648" y="4598607"/>
              <a:ext cx="919336" cy="127503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1" name="Straight Connector 130">
            <a:extLst>
              <a:ext uri="{FF2B5EF4-FFF2-40B4-BE49-F238E27FC236}">
                <a16:creationId xmlns:a16="http://schemas.microsoft.com/office/drawing/2014/main" id="{6C999282-0873-44C3-8181-405F955616AE}"/>
              </a:ext>
            </a:extLst>
          </p:cNvPr>
          <p:cNvCxnSpPr/>
          <p:nvPr/>
        </p:nvCxnSpPr>
        <p:spPr>
          <a:xfrm>
            <a:off x="492070" y="4957385"/>
            <a:ext cx="128016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18FD14EC-CB62-4078-830E-F4E09C6D94EF}"/>
              </a:ext>
            </a:extLst>
          </p:cNvPr>
          <p:cNvSpPr txBox="1"/>
          <p:nvPr/>
        </p:nvSpPr>
        <p:spPr>
          <a:xfrm>
            <a:off x="492070" y="4606252"/>
            <a:ext cx="1280160" cy="369332"/>
          </a:xfrm>
          <a:prstGeom prst="rect">
            <a:avLst/>
          </a:prstGeom>
          <a:noFill/>
        </p:spPr>
        <p:txBody>
          <a:bodyPr wrap="square" lIns="0" tIns="0" rIns="0" bIns="0" rtlCol="0" anchor="b">
            <a:spAutoFit/>
          </a:bodyPr>
          <a:lstStyle/>
          <a:p>
            <a:r>
              <a:rPr lang="en-US" sz="2400" i="1" dirty="0"/>
              <a:t>Example</a:t>
            </a:r>
          </a:p>
        </p:txBody>
      </p:sp>
      <p:cxnSp>
        <p:nvCxnSpPr>
          <p:cNvPr id="168" name="Straight Connector 167">
            <a:extLst>
              <a:ext uri="{FF2B5EF4-FFF2-40B4-BE49-F238E27FC236}">
                <a16:creationId xmlns:a16="http://schemas.microsoft.com/office/drawing/2014/main" id="{2F053B17-B49C-4F0F-BEA6-332796419AFC}"/>
              </a:ext>
            </a:extLst>
          </p:cNvPr>
          <p:cNvCxnSpPr/>
          <p:nvPr/>
        </p:nvCxnSpPr>
        <p:spPr>
          <a:xfrm>
            <a:off x="492070" y="2134664"/>
            <a:ext cx="13716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65B24DA-BE51-4273-ADB3-9ECBE4AC3D33}"/>
              </a:ext>
            </a:extLst>
          </p:cNvPr>
          <p:cNvSpPr txBox="1"/>
          <p:nvPr/>
        </p:nvSpPr>
        <p:spPr>
          <a:xfrm>
            <a:off x="492070" y="1792473"/>
            <a:ext cx="1524010" cy="369332"/>
          </a:xfrm>
          <a:prstGeom prst="rect">
            <a:avLst/>
          </a:prstGeom>
          <a:noFill/>
        </p:spPr>
        <p:txBody>
          <a:bodyPr wrap="square" lIns="0" tIns="0" rIns="0" bIns="0" rtlCol="0" anchor="b">
            <a:spAutoFit/>
          </a:bodyPr>
          <a:lstStyle/>
          <a:p>
            <a:r>
              <a:rPr lang="en-US" sz="2400" i="1" dirty="0"/>
              <a:t>Approach</a:t>
            </a:r>
            <a:endParaRPr lang="en-US" i="1" dirty="0"/>
          </a:p>
        </p:txBody>
      </p:sp>
      <p:sp>
        <p:nvSpPr>
          <p:cNvPr id="142" name="TextBox 141">
            <a:extLst>
              <a:ext uri="{FF2B5EF4-FFF2-40B4-BE49-F238E27FC236}">
                <a16:creationId xmlns:a16="http://schemas.microsoft.com/office/drawing/2014/main" id="{561809CF-B0DD-4BA8-9954-36D860323C93}"/>
              </a:ext>
            </a:extLst>
          </p:cNvPr>
          <p:cNvSpPr txBox="1"/>
          <p:nvPr/>
        </p:nvSpPr>
        <p:spPr>
          <a:xfrm>
            <a:off x="4711669" y="3035379"/>
            <a:ext cx="1435162" cy="246221"/>
          </a:xfrm>
          <a:prstGeom prst="rect">
            <a:avLst/>
          </a:prstGeom>
          <a:noFill/>
        </p:spPr>
        <p:txBody>
          <a:bodyPr wrap="square" lIns="0" tIns="0" rIns="0" bIns="0" rtlCol="0" anchor="ctr">
            <a:spAutoFit/>
          </a:bodyPr>
          <a:lstStyle/>
          <a:p>
            <a:pPr algn="r"/>
            <a:r>
              <a:rPr lang="en-US" sz="1600" dirty="0" err="1">
                <a:solidFill>
                  <a:sysClr val="windowText" lastClr="000000"/>
                </a:solidFill>
              </a:rPr>
              <a:t>bookID</a:t>
            </a:r>
            <a:r>
              <a:rPr lang="en-US" sz="1600" dirty="0">
                <a:solidFill>
                  <a:sysClr val="windowText" lastClr="000000"/>
                </a:solidFill>
              </a:rPr>
              <a:t> = </a:t>
            </a:r>
            <a:r>
              <a:rPr lang="en-US" sz="1600" b="1" dirty="0">
                <a:solidFill>
                  <a:schemeClr val="accent4"/>
                </a:solidFill>
              </a:rPr>
              <a:t>1</a:t>
            </a:r>
            <a:endParaRPr lang="en-US" sz="1200" b="1" dirty="0">
              <a:solidFill>
                <a:schemeClr val="accent4"/>
              </a:solidFill>
            </a:endParaRPr>
          </a:p>
        </p:txBody>
      </p:sp>
      <p:cxnSp>
        <p:nvCxnSpPr>
          <p:cNvPr id="154" name="Straight Connector 153">
            <a:extLst>
              <a:ext uri="{FF2B5EF4-FFF2-40B4-BE49-F238E27FC236}">
                <a16:creationId xmlns:a16="http://schemas.microsoft.com/office/drawing/2014/main" id="{69B65F91-FAA2-442C-94BF-32C5A78080C2}"/>
              </a:ext>
            </a:extLst>
          </p:cNvPr>
          <p:cNvCxnSpPr/>
          <p:nvPr/>
        </p:nvCxnSpPr>
        <p:spPr>
          <a:xfrm>
            <a:off x="6096000" y="3357176"/>
            <a:ext cx="0" cy="170332"/>
          </a:xfrm>
          <a:prstGeom prst="line">
            <a:avLst/>
          </a:prstGeom>
          <a:ln w="28575">
            <a:solidFill>
              <a:schemeClr val="accent6">
                <a:lumMod val="60000"/>
                <a:lumOff val="40000"/>
              </a:schemeClr>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51F1D61-3D08-4806-A995-A445C5661A48}"/>
              </a:ext>
            </a:extLst>
          </p:cNvPr>
          <p:cNvCxnSpPr/>
          <p:nvPr/>
        </p:nvCxnSpPr>
        <p:spPr>
          <a:xfrm>
            <a:off x="6096000" y="3924881"/>
            <a:ext cx="0" cy="170332"/>
          </a:xfrm>
          <a:prstGeom prst="line">
            <a:avLst/>
          </a:prstGeom>
          <a:ln w="28575">
            <a:solidFill>
              <a:schemeClr val="accent6">
                <a:lumMod val="60000"/>
                <a:lumOff val="40000"/>
              </a:schemeClr>
            </a:solidFill>
            <a:tailEnd type="triangle" w="med" len="sm"/>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EDD4485-1621-4D46-BAC7-33F9E68D129E}"/>
              </a:ext>
            </a:extLst>
          </p:cNvPr>
          <p:cNvSpPr txBox="1"/>
          <p:nvPr/>
        </p:nvSpPr>
        <p:spPr>
          <a:xfrm>
            <a:off x="1707341" y="2095640"/>
            <a:ext cx="8777319" cy="246221"/>
          </a:xfrm>
          <a:prstGeom prst="rect">
            <a:avLst/>
          </a:prstGeom>
          <a:noFill/>
        </p:spPr>
        <p:txBody>
          <a:bodyPr wrap="square" lIns="0" tIns="0" rIns="0" bIns="0" rtlCol="0" anchor="ctr">
            <a:spAutoFit/>
          </a:bodyPr>
          <a:lstStyle/>
          <a:p>
            <a:pPr algn="ctr"/>
            <a:r>
              <a:rPr lang="en-US" sz="1600" dirty="0"/>
              <a:t>Captured 10k of each via Goodreads, which assigns a </a:t>
            </a:r>
            <a:r>
              <a:rPr lang="en-US" sz="1600" b="1" dirty="0" err="1">
                <a:solidFill>
                  <a:schemeClr val="accent1"/>
                </a:solidFill>
              </a:rPr>
              <a:t>bookID</a:t>
            </a:r>
            <a:r>
              <a:rPr lang="en-US" sz="1600" dirty="0"/>
              <a:t> to each book</a:t>
            </a:r>
            <a:endParaRPr lang="en-US" sz="1200" dirty="0"/>
          </a:p>
        </p:txBody>
      </p:sp>
      <p:sp>
        <p:nvSpPr>
          <p:cNvPr id="124" name="TextBox 123">
            <a:extLst>
              <a:ext uri="{FF2B5EF4-FFF2-40B4-BE49-F238E27FC236}">
                <a16:creationId xmlns:a16="http://schemas.microsoft.com/office/drawing/2014/main" id="{172607AD-7ED5-4397-8E10-6F62125FD575}"/>
              </a:ext>
            </a:extLst>
          </p:cNvPr>
          <p:cNvSpPr txBox="1"/>
          <p:nvPr/>
        </p:nvSpPr>
        <p:spPr>
          <a:xfrm>
            <a:off x="2374743" y="1190752"/>
            <a:ext cx="7442515" cy="246221"/>
          </a:xfrm>
          <a:prstGeom prst="rect">
            <a:avLst/>
          </a:prstGeom>
          <a:noFill/>
        </p:spPr>
        <p:txBody>
          <a:bodyPr wrap="square" lIns="0" tIns="0" rIns="0" bIns="0" rtlCol="0" anchor="ctr">
            <a:spAutoFit/>
          </a:bodyPr>
          <a:lstStyle/>
          <a:p>
            <a:pPr algn="ctr"/>
            <a:r>
              <a:rPr lang="en-US" sz="1600" dirty="0"/>
              <a:t>Two types of data required for this computer vision task:</a:t>
            </a:r>
            <a:endParaRPr lang="en-US" sz="1200" dirty="0"/>
          </a:p>
        </p:txBody>
      </p:sp>
      <p:sp>
        <p:nvSpPr>
          <p:cNvPr id="129" name="TextBox 128">
            <a:extLst>
              <a:ext uri="{FF2B5EF4-FFF2-40B4-BE49-F238E27FC236}">
                <a16:creationId xmlns:a16="http://schemas.microsoft.com/office/drawing/2014/main" id="{68020C79-A9BE-4D80-8A41-51E5CDBF0B33}"/>
              </a:ext>
            </a:extLst>
          </p:cNvPr>
          <p:cNvSpPr txBox="1"/>
          <p:nvPr/>
        </p:nvSpPr>
        <p:spPr>
          <a:xfrm>
            <a:off x="2874693" y="1612418"/>
            <a:ext cx="6442615" cy="307777"/>
          </a:xfrm>
          <a:prstGeom prst="rect">
            <a:avLst/>
          </a:prstGeom>
          <a:noFill/>
        </p:spPr>
        <p:txBody>
          <a:bodyPr wrap="square" lIns="0" tIns="0" rIns="0" bIns="0" rtlCol="0" anchor="ctr">
            <a:spAutoFit/>
          </a:bodyPr>
          <a:lstStyle/>
          <a:p>
            <a:pPr algn="ctr"/>
            <a:r>
              <a:rPr lang="en-US" sz="2000" b="1" dirty="0"/>
              <a:t>Book Cover Images</a:t>
            </a:r>
            <a:r>
              <a:rPr lang="en-US" sz="2000" b="1" dirty="0">
                <a:solidFill>
                  <a:schemeClr val="accent1"/>
                </a:solidFill>
              </a:rPr>
              <a:t> + </a:t>
            </a:r>
            <a:r>
              <a:rPr lang="en-US" sz="2000" b="1" dirty="0"/>
              <a:t>Book Rating Data</a:t>
            </a:r>
            <a:endParaRPr lang="en-US" sz="1600" dirty="0"/>
          </a:p>
        </p:txBody>
      </p:sp>
      <p:sp>
        <p:nvSpPr>
          <p:cNvPr id="37" name="TextBox 36">
            <a:extLst>
              <a:ext uri="{FF2B5EF4-FFF2-40B4-BE49-F238E27FC236}">
                <a16:creationId xmlns:a16="http://schemas.microsoft.com/office/drawing/2014/main" id="{44301769-DECC-4E33-A6FB-0C9E20CFAD6C}"/>
              </a:ext>
            </a:extLst>
          </p:cNvPr>
          <p:cNvSpPr txBox="1"/>
          <p:nvPr/>
        </p:nvSpPr>
        <p:spPr>
          <a:xfrm>
            <a:off x="254694" y="2517305"/>
            <a:ext cx="11682612" cy="246221"/>
          </a:xfrm>
          <a:prstGeom prst="rect">
            <a:avLst/>
          </a:prstGeom>
          <a:noFill/>
        </p:spPr>
        <p:txBody>
          <a:bodyPr wrap="square" lIns="0" tIns="0" rIns="0" bIns="0" rtlCol="0" anchor="ctr">
            <a:spAutoFit/>
          </a:bodyPr>
          <a:lstStyle/>
          <a:p>
            <a:pPr algn="ctr"/>
            <a:r>
              <a:rPr lang="en-US" sz="1600" dirty="0"/>
              <a:t>Book Rating Data: </a:t>
            </a:r>
            <a:r>
              <a:rPr lang="en-US" sz="1600" b="1" dirty="0"/>
              <a:t>Average Rating </a:t>
            </a:r>
            <a:r>
              <a:rPr lang="en-US" sz="1600" dirty="0"/>
              <a:t>(indicates quality) &amp; </a:t>
            </a:r>
            <a:r>
              <a:rPr lang="en-US" sz="1600" b="1" dirty="0"/>
              <a:t>Rating Count </a:t>
            </a:r>
            <a:r>
              <a:rPr lang="en-US" sz="1600" dirty="0"/>
              <a:t>(indicates popularity)</a:t>
            </a:r>
            <a:endParaRPr lang="en-US" sz="1200" dirty="0"/>
          </a:p>
        </p:txBody>
      </p:sp>
    </p:spTree>
    <p:extLst>
      <p:ext uri="{BB962C8B-B14F-4D97-AF65-F5344CB8AC3E}">
        <p14:creationId xmlns:p14="http://schemas.microsoft.com/office/powerpoint/2010/main" val="212318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27" grpId="0"/>
      <p:bldP spid="1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EA00157B-DF6E-4AF9-BABB-D45AB0EE54C5}"/>
              </a:ext>
            </a:extLst>
          </p:cNvPr>
          <p:cNvSpPr>
            <a:spLocks noGrp="1"/>
          </p:cNvSpPr>
          <p:nvPr>
            <p:ph type="title"/>
          </p:nvPr>
        </p:nvSpPr>
        <p:spPr>
          <a:xfrm>
            <a:off x="492070" y="327376"/>
            <a:ext cx="11202625" cy="553998"/>
          </a:xfrm>
        </p:spPr>
        <p:txBody>
          <a:bodyPr/>
          <a:lstStyle/>
          <a:p>
            <a:r>
              <a:rPr lang="en-US" sz="3600" b="0" dirty="0"/>
              <a:t>Data: Transformation</a:t>
            </a:r>
            <a:endParaRPr lang="en-US" sz="3600" b="0" dirty="0">
              <a:solidFill>
                <a:schemeClr val="accent6">
                  <a:lumMod val="60000"/>
                  <a:lumOff val="40000"/>
                </a:schemeClr>
              </a:solidFill>
            </a:endParaRPr>
          </a:p>
        </p:txBody>
      </p:sp>
      <p:grpSp>
        <p:nvGrpSpPr>
          <p:cNvPr id="149" name="Group 148">
            <a:extLst>
              <a:ext uri="{FF2B5EF4-FFF2-40B4-BE49-F238E27FC236}">
                <a16:creationId xmlns:a16="http://schemas.microsoft.com/office/drawing/2014/main" id="{AF239DDC-3584-4970-A41F-0C20FA7DE367}"/>
              </a:ext>
            </a:extLst>
          </p:cNvPr>
          <p:cNvGrpSpPr/>
          <p:nvPr/>
        </p:nvGrpSpPr>
        <p:grpSpPr>
          <a:xfrm>
            <a:off x="9487610" y="239086"/>
            <a:ext cx="2474373" cy="609653"/>
            <a:chOff x="9487610" y="239086"/>
            <a:chExt cx="2474373" cy="609653"/>
          </a:xfrm>
        </p:grpSpPr>
        <p:cxnSp>
          <p:nvCxnSpPr>
            <p:cNvPr id="50" name="Straight Connector 49">
              <a:extLst>
                <a:ext uri="{FF2B5EF4-FFF2-40B4-BE49-F238E27FC236}">
                  <a16:creationId xmlns:a16="http://schemas.microsoft.com/office/drawing/2014/main" id="{3B3DA964-14A1-49C6-BCAE-CEF227AA3950}"/>
                </a:ext>
              </a:extLst>
            </p:cNvPr>
            <p:cNvCxnSpPr>
              <a:cxnSpLocks/>
            </p:cNvCxnSpPr>
            <p:nvPr/>
          </p:nvCxnSpPr>
          <p:spPr>
            <a:xfrm>
              <a:off x="9615541" y="540932"/>
              <a:ext cx="2103120" cy="5961"/>
            </a:xfrm>
            <a:prstGeom prst="line">
              <a:avLst/>
            </a:prstGeom>
            <a:ln w="19050" cmpd="sng">
              <a:solidFill>
                <a:schemeClr val="accent6"/>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51" name="Isosceles Triangle 50">
              <a:extLst>
                <a:ext uri="{FF2B5EF4-FFF2-40B4-BE49-F238E27FC236}">
                  <a16:creationId xmlns:a16="http://schemas.microsoft.com/office/drawing/2014/main" id="{9D0C55A0-6BAD-4A5A-A92F-CD718206052A}"/>
                </a:ext>
              </a:extLst>
            </p:cNvPr>
            <p:cNvSpPr/>
            <p:nvPr/>
          </p:nvSpPr>
          <p:spPr>
            <a:xfrm rot="5400000">
              <a:off x="10035115"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sp>
          <p:nvSpPr>
            <p:cNvPr id="72" name="Isosceles Triangle 71">
              <a:extLst>
                <a:ext uri="{FF2B5EF4-FFF2-40B4-BE49-F238E27FC236}">
                  <a16:creationId xmlns:a16="http://schemas.microsoft.com/office/drawing/2014/main" id="{C651344C-B51A-4902-9252-BAA654F0D980}"/>
                </a:ext>
              </a:extLst>
            </p:cNvPr>
            <p:cNvSpPr/>
            <p:nvPr/>
          </p:nvSpPr>
          <p:spPr>
            <a:xfrm rot="5400000">
              <a:off x="10994911"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265F09CE-F8B8-408C-9DE6-4609FAD94D2B}"/>
                </a:ext>
              </a:extLst>
            </p:cNvPr>
            <p:cNvPicPr>
              <a:picLocks noChangeAspect="1"/>
            </p:cNvPicPr>
            <p:nvPr/>
          </p:nvPicPr>
          <p:blipFill>
            <a:blip r:embed="rId3"/>
            <a:stretch>
              <a:fillRect/>
            </a:stretch>
          </p:blipFill>
          <p:spPr>
            <a:xfrm>
              <a:off x="9487610" y="345775"/>
              <a:ext cx="396274" cy="396274"/>
            </a:xfrm>
            <a:prstGeom prst="rect">
              <a:avLst/>
            </a:prstGeom>
          </p:spPr>
        </p:pic>
        <p:pic>
          <p:nvPicPr>
            <p:cNvPr id="5" name="Picture 4">
              <a:extLst>
                <a:ext uri="{FF2B5EF4-FFF2-40B4-BE49-F238E27FC236}">
                  <a16:creationId xmlns:a16="http://schemas.microsoft.com/office/drawing/2014/main" id="{330FDDCC-34F7-4DB1-B0F7-BC01D0F7E4C2}"/>
                </a:ext>
              </a:extLst>
            </p:cNvPr>
            <p:cNvPicPr>
              <a:picLocks noChangeAspect="1"/>
            </p:cNvPicPr>
            <p:nvPr/>
          </p:nvPicPr>
          <p:blipFill>
            <a:blip r:embed="rId4">
              <a:grayscl/>
            </a:blip>
            <a:stretch>
              <a:fillRect/>
            </a:stretch>
          </p:blipFill>
          <p:spPr>
            <a:xfrm>
              <a:off x="10386440" y="318341"/>
              <a:ext cx="457240" cy="451143"/>
            </a:xfrm>
            <a:prstGeom prst="rect">
              <a:avLst/>
            </a:prstGeom>
          </p:spPr>
        </p:pic>
        <p:pic>
          <p:nvPicPr>
            <p:cNvPr id="113" name="Picture 112">
              <a:extLst>
                <a:ext uri="{FF2B5EF4-FFF2-40B4-BE49-F238E27FC236}">
                  <a16:creationId xmlns:a16="http://schemas.microsoft.com/office/drawing/2014/main" id="{E6CCD149-0FA4-4B3A-BC19-0EB6B3EF951A}"/>
                </a:ext>
              </a:extLst>
            </p:cNvPr>
            <p:cNvPicPr>
              <a:picLocks noChangeAspect="1"/>
            </p:cNvPicPr>
            <p:nvPr/>
          </p:nvPicPr>
          <p:blipFill>
            <a:blip r:embed="rId5">
              <a:grayscl/>
            </a:blip>
            <a:stretch>
              <a:fillRect/>
            </a:stretch>
          </p:blipFill>
          <p:spPr>
            <a:xfrm>
              <a:off x="11346234" y="239086"/>
              <a:ext cx="615749" cy="609653"/>
            </a:xfrm>
            <a:prstGeom prst="rect">
              <a:avLst/>
            </a:prstGeom>
          </p:spPr>
        </p:pic>
      </p:grpSp>
      <p:pic>
        <p:nvPicPr>
          <p:cNvPr id="295938" name="Picture 2">
            <a:extLst>
              <a:ext uri="{FF2B5EF4-FFF2-40B4-BE49-F238E27FC236}">
                <a16:creationId xmlns:a16="http://schemas.microsoft.com/office/drawing/2014/main" id="{D610EBB7-254E-4A0A-A962-D0F65CDEA0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9503" y="1850449"/>
            <a:ext cx="2590571" cy="188925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D9576E3-7E0F-4E9A-8CCE-6B88302CD504}"/>
              </a:ext>
            </a:extLst>
          </p:cNvPr>
          <p:cNvSpPr txBox="1"/>
          <p:nvPr/>
        </p:nvSpPr>
        <p:spPr>
          <a:xfrm>
            <a:off x="2031477" y="1652055"/>
            <a:ext cx="2155831" cy="169277"/>
          </a:xfrm>
          <a:prstGeom prst="rect">
            <a:avLst/>
          </a:prstGeom>
          <a:noFill/>
        </p:spPr>
        <p:txBody>
          <a:bodyPr wrap="square" lIns="0" tIns="0" rIns="0" bIns="0" rtlCol="0" anchor="ctr">
            <a:spAutoFit/>
          </a:bodyPr>
          <a:lstStyle/>
          <a:p>
            <a:pPr algn="ctr"/>
            <a:r>
              <a:rPr lang="en-US" sz="1100" b="1" dirty="0"/>
              <a:t>Image Aspect Ratio</a:t>
            </a:r>
            <a:endParaRPr lang="en-US" sz="1000" b="1" dirty="0"/>
          </a:p>
        </p:txBody>
      </p:sp>
      <p:sp>
        <p:nvSpPr>
          <p:cNvPr id="40" name="Freeform 6">
            <a:extLst>
              <a:ext uri="{FF2B5EF4-FFF2-40B4-BE49-F238E27FC236}">
                <a16:creationId xmlns:a16="http://schemas.microsoft.com/office/drawing/2014/main" id="{1748CB46-F965-494E-AE6D-9F5FB448345D}"/>
              </a:ext>
            </a:extLst>
          </p:cNvPr>
          <p:cNvSpPr>
            <a:spLocks/>
          </p:cNvSpPr>
          <p:nvPr/>
        </p:nvSpPr>
        <p:spPr bwMode="auto">
          <a:xfrm>
            <a:off x="9080973" y="2473018"/>
            <a:ext cx="237782" cy="461547"/>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6">
            <a:extLst>
              <a:ext uri="{FF2B5EF4-FFF2-40B4-BE49-F238E27FC236}">
                <a16:creationId xmlns:a16="http://schemas.microsoft.com/office/drawing/2014/main" id="{3C994F11-4180-4DDB-A67C-7F1A1D089626}"/>
              </a:ext>
            </a:extLst>
          </p:cNvPr>
          <p:cNvSpPr>
            <a:spLocks/>
          </p:cNvSpPr>
          <p:nvPr/>
        </p:nvSpPr>
        <p:spPr bwMode="auto">
          <a:xfrm>
            <a:off x="9080973" y="4272940"/>
            <a:ext cx="237782" cy="461547"/>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a:extLst>
              <a:ext uri="{FF2B5EF4-FFF2-40B4-BE49-F238E27FC236}">
                <a16:creationId xmlns:a16="http://schemas.microsoft.com/office/drawing/2014/main" id="{F9203CFF-1609-4B89-861C-2D3CBC13245C}"/>
              </a:ext>
            </a:extLst>
          </p:cNvPr>
          <p:cNvSpPr txBox="1"/>
          <p:nvPr/>
        </p:nvSpPr>
        <p:spPr>
          <a:xfrm>
            <a:off x="7660363" y="5350852"/>
            <a:ext cx="3156352" cy="169277"/>
          </a:xfrm>
          <a:prstGeom prst="rect">
            <a:avLst/>
          </a:prstGeom>
          <a:noFill/>
        </p:spPr>
        <p:txBody>
          <a:bodyPr wrap="square" lIns="0" tIns="0" rIns="0" bIns="0" rtlCol="0" anchor="ctr">
            <a:spAutoFit/>
          </a:bodyPr>
          <a:lstStyle/>
          <a:p>
            <a:pPr algn="ctr"/>
            <a:r>
              <a:rPr lang="en-US" sz="1100" b="1" dirty="0"/>
              <a:t>Classification Segment Ranges</a:t>
            </a:r>
            <a:endParaRPr lang="en-US" sz="1000" b="1" dirty="0"/>
          </a:p>
        </p:txBody>
      </p:sp>
      <p:graphicFrame>
        <p:nvGraphicFramePr>
          <p:cNvPr id="45" name="Group 3">
            <a:extLst>
              <a:ext uri="{FF2B5EF4-FFF2-40B4-BE49-F238E27FC236}">
                <a16:creationId xmlns:a16="http://schemas.microsoft.com/office/drawing/2014/main" id="{78F132FE-54DD-4B2C-9C44-973F82564477}"/>
              </a:ext>
            </a:extLst>
          </p:cNvPr>
          <p:cNvGraphicFramePr>
            <a:graphicFrameLocks noGrp="1"/>
          </p:cNvGraphicFramePr>
          <p:nvPr>
            <p:extLst>
              <p:ext uri="{D42A27DB-BD31-4B8C-83A1-F6EECF244321}">
                <p14:modId xmlns:p14="http://schemas.microsoft.com/office/powerpoint/2010/main" val="3845737323"/>
              </p:ext>
            </p:extLst>
          </p:nvPr>
        </p:nvGraphicFramePr>
        <p:xfrm>
          <a:off x="6328016" y="5563838"/>
          <a:ext cx="2551988" cy="1198132"/>
        </p:xfrm>
        <a:graphic>
          <a:graphicData uri="http://schemas.openxmlformats.org/drawingml/2006/table">
            <a:tbl>
              <a:tblPr/>
              <a:tblGrid>
                <a:gridCol w="876299">
                  <a:extLst>
                    <a:ext uri="{9D8B030D-6E8A-4147-A177-3AD203B41FA5}">
                      <a16:colId xmlns:a16="http://schemas.microsoft.com/office/drawing/2014/main" val="20000"/>
                    </a:ext>
                  </a:extLst>
                </a:gridCol>
                <a:gridCol w="1675689">
                  <a:extLst>
                    <a:ext uri="{9D8B030D-6E8A-4147-A177-3AD203B41FA5}">
                      <a16:colId xmlns:a16="http://schemas.microsoft.com/office/drawing/2014/main" val="20001"/>
                    </a:ext>
                  </a:extLst>
                </a:gridCol>
              </a:tblGrid>
              <a:tr h="312328">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050" b="1" u="none" strike="noStrike" cap="none" normalizeH="0" baseline="0" dirty="0">
                          <a:ln>
                            <a:noFill/>
                          </a:ln>
                          <a:solidFill>
                            <a:schemeClr val="accent1"/>
                          </a:solidFill>
                          <a:effectLst/>
                          <a:latin typeface="+mn-lt"/>
                        </a:rPr>
                        <a:t>Segment</a:t>
                      </a:r>
                      <a:endParaRPr kumimoji="0" lang="en-US" sz="1050" b="1" i="0" u="none" strike="noStrike" cap="none" normalizeH="0" baseline="0" dirty="0">
                        <a:ln>
                          <a:noFill/>
                        </a:ln>
                        <a:solidFill>
                          <a:schemeClr val="accent1"/>
                        </a:solidFill>
                        <a:effectLst/>
                        <a:latin typeface="+mn-lt"/>
                      </a:endParaRPr>
                    </a:p>
                  </a:txBody>
                  <a:tcPr marL="46923" marR="46923" marT="35254" marB="35254"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050" b="1" u="none" strike="noStrike" cap="none" normalizeH="0" baseline="0" dirty="0">
                          <a:ln>
                            <a:noFill/>
                          </a:ln>
                          <a:solidFill>
                            <a:schemeClr val="accent1"/>
                          </a:solidFill>
                          <a:effectLst/>
                          <a:latin typeface="+mn-lt"/>
                        </a:rPr>
                        <a:t>Average Rating</a:t>
                      </a:r>
                      <a:endParaRPr kumimoji="0" lang="en-US" sz="1050" b="1" i="0" u="none" strike="noStrike" cap="none" normalizeH="0" baseline="0" dirty="0">
                        <a:ln>
                          <a:noFill/>
                        </a:ln>
                        <a:solidFill>
                          <a:schemeClr val="accent1"/>
                        </a:solidFill>
                        <a:effectLst/>
                        <a:latin typeface="+mn-lt"/>
                      </a:endParaRPr>
                    </a:p>
                  </a:txBody>
                  <a:tcPr marL="46923" marR="46923" marT="35254" marB="35254"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95268">
                <a:tc>
                  <a:txBody>
                    <a:bodyPr/>
                    <a:lstStyle/>
                    <a:p>
                      <a:pPr marL="0" indent="0" algn="l">
                        <a:lnSpc>
                          <a:spcPct val="110000"/>
                        </a:lnSpc>
                        <a:spcBef>
                          <a:spcPts val="300"/>
                        </a:spcBef>
                        <a:spcAft>
                          <a:spcPts val="600"/>
                        </a:spcAft>
                        <a:buFont typeface="Arial" panose="020B0604020202020204" pitchFamily="34" charset="0"/>
                        <a:buNone/>
                      </a:pPr>
                      <a:r>
                        <a:rPr lang="en-US" sz="1050" b="1" dirty="0">
                          <a:solidFill>
                            <a:schemeClr val="tx1"/>
                          </a:solidFill>
                          <a:latin typeface="+mn-lt"/>
                        </a:rPr>
                        <a:t>High</a:t>
                      </a:r>
                    </a:p>
                  </a:txBody>
                  <a:tcPr marL="46923" marR="46923" marT="35254" marB="35254"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50" u="none" strike="noStrike" kern="1200" cap="none" normalizeH="0" baseline="0" dirty="0">
                          <a:ln>
                            <a:noFill/>
                          </a:ln>
                          <a:solidFill>
                            <a:schemeClr val="tx1"/>
                          </a:solidFill>
                          <a:effectLst/>
                          <a:latin typeface="+mn-lt"/>
                        </a:rPr>
                        <a:t>4.07 to 5.00</a:t>
                      </a:r>
                      <a:endParaRPr kumimoji="0" lang="en-US" sz="1050" b="0" i="0" u="none" strike="noStrike" kern="1200" cap="none" normalizeH="0" baseline="0" dirty="0">
                        <a:ln>
                          <a:noFill/>
                        </a:ln>
                        <a:solidFill>
                          <a:schemeClr val="tx1"/>
                        </a:solidFill>
                        <a:effectLst/>
                        <a:latin typeface="+mn-lt"/>
                        <a:ea typeface="+mn-ea"/>
                        <a:cs typeface="+mn-cs"/>
                      </a:endParaRPr>
                    </a:p>
                  </a:txBody>
                  <a:tcPr marL="46923" marR="46923" marT="35254" marB="35254"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5268">
                <a:tc>
                  <a:txBody>
                    <a:bodyPr/>
                    <a:lstStyle/>
                    <a:p>
                      <a:pPr marL="0" indent="0" algn="l">
                        <a:lnSpc>
                          <a:spcPct val="110000"/>
                        </a:lnSpc>
                        <a:spcBef>
                          <a:spcPts val="300"/>
                        </a:spcBef>
                        <a:spcAft>
                          <a:spcPts val="600"/>
                        </a:spcAft>
                        <a:buFont typeface="Arial" panose="020B0604020202020204" pitchFamily="34" charset="0"/>
                        <a:buNone/>
                      </a:pPr>
                      <a:r>
                        <a:rPr lang="en-US" sz="1050" b="1" dirty="0">
                          <a:solidFill>
                            <a:schemeClr val="tx1"/>
                          </a:solidFill>
                          <a:latin typeface="+mn-lt"/>
                        </a:rPr>
                        <a:t>Medium</a:t>
                      </a:r>
                    </a:p>
                  </a:txBody>
                  <a:tcPr marL="46923" marR="46923" marT="35254" marB="35254"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50" u="none" strike="noStrike" kern="1200" cap="none" normalizeH="0" baseline="0" dirty="0">
                          <a:ln>
                            <a:noFill/>
                          </a:ln>
                          <a:solidFill>
                            <a:schemeClr val="tx1"/>
                          </a:solidFill>
                          <a:effectLst/>
                          <a:latin typeface="+mn-lt"/>
                        </a:rPr>
                        <a:t>3.84 to 4.07</a:t>
                      </a:r>
                      <a:endParaRPr kumimoji="0" lang="en-US" sz="1050" b="0" i="0" u="none" strike="noStrike" kern="1200" cap="none" normalizeH="0" baseline="0" dirty="0">
                        <a:ln>
                          <a:noFill/>
                        </a:ln>
                        <a:solidFill>
                          <a:schemeClr val="tx1"/>
                        </a:solidFill>
                        <a:effectLst/>
                        <a:latin typeface="+mn-lt"/>
                        <a:ea typeface="+mn-ea"/>
                        <a:cs typeface="+mn-cs"/>
                      </a:endParaRPr>
                    </a:p>
                  </a:txBody>
                  <a:tcPr marL="46923" marR="46923" marT="35254" marB="35254"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5268">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50" b="1" u="none" strike="noStrike" cap="none" normalizeH="0" baseline="0" dirty="0">
                          <a:ln>
                            <a:noFill/>
                          </a:ln>
                          <a:solidFill>
                            <a:schemeClr val="tx1"/>
                          </a:solidFill>
                          <a:effectLst/>
                          <a:latin typeface="+mn-lt"/>
                        </a:rPr>
                        <a:t>Low</a:t>
                      </a:r>
                      <a:endParaRPr kumimoji="0" lang="en-US" sz="1050" b="1" i="0" u="none" strike="noStrike" cap="none" normalizeH="0" baseline="0" dirty="0">
                        <a:ln>
                          <a:noFill/>
                        </a:ln>
                        <a:solidFill>
                          <a:schemeClr val="tx1"/>
                        </a:solidFill>
                        <a:effectLst/>
                        <a:latin typeface="+mn-lt"/>
                      </a:endParaRPr>
                    </a:p>
                  </a:txBody>
                  <a:tcPr marL="46923" marR="46923" marT="35254" marB="35254"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50" b="0" i="0" u="none" strike="noStrike" kern="1200" cap="none" normalizeH="0" baseline="0" dirty="0">
                          <a:ln>
                            <a:noFill/>
                          </a:ln>
                          <a:solidFill>
                            <a:schemeClr val="tx1"/>
                          </a:solidFill>
                          <a:effectLst/>
                          <a:latin typeface="+mn-lt"/>
                          <a:ea typeface="+mn-ea"/>
                          <a:cs typeface="+mn-cs"/>
                        </a:rPr>
                        <a:t>0.00 to 3.84</a:t>
                      </a:r>
                    </a:p>
                  </a:txBody>
                  <a:tcPr marL="46923" marR="46923" marT="35254" marB="35254"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37" name="TextBox 36">
            <a:extLst>
              <a:ext uri="{FF2B5EF4-FFF2-40B4-BE49-F238E27FC236}">
                <a16:creationId xmlns:a16="http://schemas.microsoft.com/office/drawing/2014/main" id="{6697AB0F-43F9-49DF-B945-7BA2A0E506FE}"/>
              </a:ext>
            </a:extLst>
          </p:cNvPr>
          <p:cNvSpPr txBox="1"/>
          <p:nvPr/>
        </p:nvSpPr>
        <p:spPr>
          <a:xfrm>
            <a:off x="6894044" y="1659750"/>
            <a:ext cx="1472461" cy="169277"/>
          </a:xfrm>
          <a:prstGeom prst="rect">
            <a:avLst/>
          </a:prstGeom>
          <a:noFill/>
        </p:spPr>
        <p:txBody>
          <a:bodyPr wrap="square" lIns="0" tIns="0" rIns="0" bIns="0" rtlCol="0" anchor="ctr">
            <a:spAutoFit/>
          </a:bodyPr>
          <a:lstStyle/>
          <a:p>
            <a:pPr algn="ctr"/>
            <a:r>
              <a:rPr lang="en-US" sz="1100" b="1" dirty="0"/>
              <a:t>Average Rating</a:t>
            </a:r>
            <a:endParaRPr lang="en-US" sz="1000" b="1" dirty="0"/>
          </a:p>
        </p:txBody>
      </p:sp>
      <p:sp>
        <p:nvSpPr>
          <p:cNvPr id="38" name="TextBox 37">
            <a:extLst>
              <a:ext uri="{FF2B5EF4-FFF2-40B4-BE49-F238E27FC236}">
                <a16:creationId xmlns:a16="http://schemas.microsoft.com/office/drawing/2014/main" id="{6EAE8A15-8E74-4CC2-99A1-3D24129ACE4E}"/>
              </a:ext>
            </a:extLst>
          </p:cNvPr>
          <p:cNvSpPr txBox="1"/>
          <p:nvPr/>
        </p:nvSpPr>
        <p:spPr>
          <a:xfrm>
            <a:off x="6768010" y="3579748"/>
            <a:ext cx="1781678" cy="169277"/>
          </a:xfrm>
          <a:prstGeom prst="rect">
            <a:avLst/>
          </a:prstGeom>
          <a:noFill/>
        </p:spPr>
        <p:txBody>
          <a:bodyPr wrap="square" lIns="0" tIns="0" rIns="0" bIns="0" rtlCol="0" anchor="ctr">
            <a:spAutoFit/>
          </a:bodyPr>
          <a:lstStyle/>
          <a:p>
            <a:pPr algn="ctr"/>
            <a:r>
              <a:rPr lang="en-US" sz="1100" b="1" dirty="0"/>
              <a:t>Rating Count</a:t>
            </a:r>
            <a:endParaRPr lang="en-US" sz="1000" b="1" dirty="0"/>
          </a:p>
        </p:txBody>
      </p:sp>
      <p:pic>
        <p:nvPicPr>
          <p:cNvPr id="39" name="Picture 2">
            <a:extLst>
              <a:ext uri="{FF2B5EF4-FFF2-40B4-BE49-F238E27FC236}">
                <a16:creationId xmlns:a16="http://schemas.microsoft.com/office/drawing/2014/main" id="{0162F516-DAC3-4C2E-87BA-F0EFD55BF1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8016" y="1850449"/>
            <a:ext cx="2414016" cy="170668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9D9B7184-57D0-43C6-B1F4-009B2B3928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8016" y="3753458"/>
            <a:ext cx="2414016" cy="159921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62A17D1-55D6-450C-9EF7-CEDCE77C667C}"/>
              </a:ext>
            </a:extLst>
          </p:cNvPr>
          <p:cNvSpPr txBox="1"/>
          <p:nvPr/>
        </p:nvSpPr>
        <p:spPr>
          <a:xfrm>
            <a:off x="9715160" y="1659750"/>
            <a:ext cx="2155831" cy="169277"/>
          </a:xfrm>
          <a:prstGeom prst="rect">
            <a:avLst/>
          </a:prstGeom>
          <a:noFill/>
        </p:spPr>
        <p:txBody>
          <a:bodyPr wrap="square" lIns="0" tIns="0" rIns="0" bIns="0" rtlCol="0" anchor="ctr">
            <a:spAutoFit/>
          </a:bodyPr>
          <a:lstStyle/>
          <a:p>
            <a:pPr algn="ctr"/>
            <a:r>
              <a:rPr lang="en-US" sz="1100" b="1" dirty="0"/>
              <a:t>Min-Max Norm of Rating</a:t>
            </a:r>
            <a:endParaRPr lang="en-US" sz="1000" b="1" dirty="0"/>
          </a:p>
        </p:txBody>
      </p:sp>
      <p:sp>
        <p:nvSpPr>
          <p:cNvPr id="43" name="TextBox 42">
            <a:extLst>
              <a:ext uri="{FF2B5EF4-FFF2-40B4-BE49-F238E27FC236}">
                <a16:creationId xmlns:a16="http://schemas.microsoft.com/office/drawing/2014/main" id="{6040061D-48F7-476D-A0A4-3F444FF0F067}"/>
              </a:ext>
            </a:extLst>
          </p:cNvPr>
          <p:cNvSpPr txBox="1"/>
          <p:nvPr/>
        </p:nvSpPr>
        <p:spPr>
          <a:xfrm>
            <a:off x="9921286" y="3579748"/>
            <a:ext cx="1781678" cy="169277"/>
          </a:xfrm>
          <a:prstGeom prst="rect">
            <a:avLst/>
          </a:prstGeom>
          <a:noFill/>
        </p:spPr>
        <p:txBody>
          <a:bodyPr wrap="square" lIns="0" tIns="0" rIns="0" bIns="0" rtlCol="0" anchor="ctr">
            <a:spAutoFit/>
          </a:bodyPr>
          <a:lstStyle/>
          <a:p>
            <a:pPr algn="ctr"/>
            <a:r>
              <a:rPr lang="en-US" sz="1100" b="1" dirty="0"/>
              <a:t>Log of Rating Count</a:t>
            </a:r>
            <a:endParaRPr lang="en-US" sz="1000" b="1" dirty="0"/>
          </a:p>
        </p:txBody>
      </p:sp>
      <p:pic>
        <p:nvPicPr>
          <p:cNvPr id="47" name="Picture 8">
            <a:extLst>
              <a:ext uri="{FF2B5EF4-FFF2-40B4-BE49-F238E27FC236}">
                <a16:creationId xmlns:a16="http://schemas.microsoft.com/office/drawing/2014/main" id="{E3926FCB-4FA9-4BFC-BEC8-27C3AEB114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47967" y="1823349"/>
            <a:ext cx="2414016" cy="175382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a:extLst>
              <a:ext uri="{FF2B5EF4-FFF2-40B4-BE49-F238E27FC236}">
                <a16:creationId xmlns:a16="http://schemas.microsoft.com/office/drawing/2014/main" id="{3183B446-A386-4973-ADAE-7E4923238D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7967" y="3722065"/>
            <a:ext cx="2414016" cy="1632099"/>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Connector 48">
            <a:extLst>
              <a:ext uri="{FF2B5EF4-FFF2-40B4-BE49-F238E27FC236}">
                <a16:creationId xmlns:a16="http://schemas.microsoft.com/office/drawing/2014/main" id="{11C2589D-D403-4D17-B1F2-FFAA64809405}"/>
              </a:ext>
            </a:extLst>
          </p:cNvPr>
          <p:cNvCxnSpPr>
            <a:cxnSpLocks/>
          </p:cNvCxnSpPr>
          <p:nvPr/>
        </p:nvCxnSpPr>
        <p:spPr>
          <a:xfrm>
            <a:off x="6096000" y="1161395"/>
            <a:ext cx="0" cy="5262265"/>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2526020-2970-423D-918A-8341783E87FD}"/>
              </a:ext>
            </a:extLst>
          </p:cNvPr>
          <p:cNvSpPr txBox="1"/>
          <p:nvPr/>
        </p:nvSpPr>
        <p:spPr>
          <a:xfrm>
            <a:off x="1404586" y="987906"/>
            <a:ext cx="3320405" cy="307777"/>
          </a:xfrm>
          <a:prstGeom prst="rect">
            <a:avLst/>
          </a:prstGeom>
          <a:noFill/>
        </p:spPr>
        <p:txBody>
          <a:bodyPr wrap="square" lIns="0" tIns="0" rIns="0" bIns="0" rtlCol="0" anchor="b">
            <a:spAutoFit/>
          </a:bodyPr>
          <a:lstStyle/>
          <a:p>
            <a:pPr algn="ctr"/>
            <a:r>
              <a:rPr lang="en-US" sz="2000" b="1" dirty="0"/>
              <a:t>Book Cover Images</a:t>
            </a:r>
          </a:p>
        </p:txBody>
      </p:sp>
      <p:sp>
        <p:nvSpPr>
          <p:cNvPr id="53" name="TextBox 52">
            <a:extLst>
              <a:ext uri="{FF2B5EF4-FFF2-40B4-BE49-F238E27FC236}">
                <a16:creationId xmlns:a16="http://schemas.microsoft.com/office/drawing/2014/main" id="{6EFA20D5-276E-487A-8561-C400D8E7B366}"/>
              </a:ext>
            </a:extLst>
          </p:cNvPr>
          <p:cNvSpPr txBox="1"/>
          <p:nvPr/>
        </p:nvSpPr>
        <p:spPr>
          <a:xfrm>
            <a:off x="7484797" y="987906"/>
            <a:ext cx="3320405" cy="307777"/>
          </a:xfrm>
          <a:prstGeom prst="rect">
            <a:avLst/>
          </a:prstGeom>
          <a:noFill/>
        </p:spPr>
        <p:txBody>
          <a:bodyPr wrap="square" lIns="0" tIns="0" rIns="0" bIns="0" rtlCol="0" anchor="b">
            <a:spAutoFit/>
          </a:bodyPr>
          <a:lstStyle/>
          <a:p>
            <a:pPr algn="ctr"/>
            <a:r>
              <a:rPr lang="en-US" sz="2000" b="1" dirty="0"/>
              <a:t>Book Rating Data</a:t>
            </a:r>
          </a:p>
        </p:txBody>
      </p:sp>
      <p:sp>
        <p:nvSpPr>
          <p:cNvPr id="56" name="Freeform 6">
            <a:extLst>
              <a:ext uri="{FF2B5EF4-FFF2-40B4-BE49-F238E27FC236}">
                <a16:creationId xmlns:a16="http://schemas.microsoft.com/office/drawing/2014/main" id="{CD7632FE-1E3A-46F9-82AF-0CFAD052B7D3}"/>
              </a:ext>
            </a:extLst>
          </p:cNvPr>
          <p:cNvSpPr>
            <a:spLocks/>
          </p:cNvSpPr>
          <p:nvPr/>
        </p:nvSpPr>
        <p:spPr bwMode="auto">
          <a:xfrm>
            <a:off x="2837168" y="5178783"/>
            <a:ext cx="382951" cy="675751"/>
          </a:xfrm>
          <a:custGeom>
            <a:avLst/>
            <a:gdLst>
              <a:gd name="T0" fmla="*/ 424 w 1918"/>
              <a:gd name="T1" fmla="*/ 0 h 2975"/>
              <a:gd name="T2" fmla="*/ 439 w 1918"/>
              <a:gd name="T3" fmla="*/ 0 h 2975"/>
              <a:gd name="T4" fmla="*/ 452 w 1918"/>
              <a:gd name="T5" fmla="*/ 4 h 2975"/>
              <a:gd name="T6" fmla="*/ 465 w 1918"/>
              <a:gd name="T7" fmla="*/ 14 h 2975"/>
              <a:gd name="T8" fmla="*/ 1905 w 1918"/>
              <a:gd name="T9" fmla="*/ 1454 h 2975"/>
              <a:gd name="T10" fmla="*/ 1914 w 1918"/>
              <a:gd name="T11" fmla="*/ 1466 h 2975"/>
              <a:gd name="T12" fmla="*/ 1918 w 1918"/>
              <a:gd name="T13" fmla="*/ 1480 h 2975"/>
              <a:gd name="T14" fmla="*/ 1918 w 1918"/>
              <a:gd name="T15" fmla="*/ 1495 h 2975"/>
              <a:gd name="T16" fmla="*/ 1914 w 1918"/>
              <a:gd name="T17" fmla="*/ 1509 h 2975"/>
              <a:gd name="T18" fmla="*/ 1905 w 1918"/>
              <a:gd name="T19" fmla="*/ 1522 h 2975"/>
              <a:gd name="T20" fmla="*/ 465 w 1918"/>
              <a:gd name="T21" fmla="*/ 2962 h 2975"/>
              <a:gd name="T22" fmla="*/ 454 w 1918"/>
              <a:gd name="T23" fmla="*/ 2969 h 2975"/>
              <a:gd name="T24" fmla="*/ 443 w 1918"/>
              <a:gd name="T25" fmla="*/ 2974 h 2975"/>
              <a:gd name="T26" fmla="*/ 431 w 1918"/>
              <a:gd name="T27" fmla="*/ 2975 h 2975"/>
              <a:gd name="T28" fmla="*/ 419 w 1918"/>
              <a:gd name="T29" fmla="*/ 2974 h 2975"/>
              <a:gd name="T30" fmla="*/ 407 w 1918"/>
              <a:gd name="T31" fmla="*/ 2969 h 2975"/>
              <a:gd name="T32" fmla="*/ 397 w 1918"/>
              <a:gd name="T33" fmla="*/ 2962 h 2975"/>
              <a:gd name="T34" fmla="*/ 13 w 1918"/>
              <a:gd name="T35" fmla="*/ 2577 h 2975"/>
              <a:gd name="T36" fmla="*/ 4 w 1918"/>
              <a:gd name="T37" fmla="*/ 2565 h 2975"/>
              <a:gd name="T38" fmla="*/ 0 w 1918"/>
              <a:gd name="T39" fmla="*/ 2551 h 2975"/>
              <a:gd name="T40" fmla="*/ 0 w 1918"/>
              <a:gd name="T41" fmla="*/ 2537 h 2975"/>
              <a:gd name="T42" fmla="*/ 4 w 1918"/>
              <a:gd name="T43" fmla="*/ 2522 h 2975"/>
              <a:gd name="T44" fmla="*/ 13 w 1918"/>
              <a:gd name="T45" fmla="*/ 2509 h 2975"/>
              <a:gd name="T46" fmla="*/ 1035 w 1918"/>
              <a:gd name="T47" fmla="*/ 1487 h 2975"/>
              <a:gd name="T48" fmla="*/ 13 w 1918"/>
              <a:gd name="T49" fmla="*/ 465 h 2975"/>
              <a:gd name="T50" fmla="*/ 4 w 1918"/>
              <a:gd name="T51" fmla="*/ 452 h 2975"/>
              <a:gd name="T52" fmla="*/ 0 w 1918"/>
              <a:gd name="T53" fmla="*/ 439 h 2975"/>
              <a:gd name="T54" fmla="*/ 0 w 1918"/>
              <a:gd name="T55" fmla="*/ 424 h 2975"/>
              <a:gd name="T56" fmla="*/ 4 w 1918"/>
              <a:gd name="T57" fmla="*/ 410 h 2975"/>
              <a:gd name="T58" fmla="*/ 13 w 1918"/>
              <a:gd name="T59" fmla="*/ 397 h 2975"/>
              <a:gd name="T60" fmla="*/ 397 w 1918"/>
              <a:gd name="T61" fmla="*/ 14 h 2975"/>
              <a:gd name="T62" fmla="*/ 409 w 1918"/>
              <a:gd name="T63" fmla="*/ 4 h 2975"/>
              <a:gd name="T64" fmla="*/ 424 w 1918"/>
              <a:gd name="T65" fmla="*/ 0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8" h="2975">
                <a:moveTo>
                  <a:pt x="424" y="0"/>
                </a:moveTo>
                <a:lnTo>
                  <a:pt x="439" y="0"/>
                </a:lnTo>
                <a:lnTo>
                  <a:pt x="452" y="4"/>
                </a:lnTo>
                <a:lnTo>
                  <a:pt x="465" y="14"/>
                </a:lnTo>
                <a:lnTo>
                  <a:pt x="1905" y="1454"/>
                </a:lnTo>
                <a:lnTo>
                  <a:pt x="1914" y="1466"/>
                </a:lnTo>
                <a:lnTo>
                  <a:pt x="1918" y="1480"/>
                </a:lnTo>
                <a:lnTo>
                  <a:pt x="1918" y="1495"/>
                </a:lnTo>
                <a:lnTo>
                  <a:pt x="1914" y="1509"/>
                </a:lnTo>
                <a:lnTo>
                  <a:pt x="1905" y="1522"/>
                </a:lnTo>
                <a:lnTo>
                  <a:pt x="465" y="2962"/>
                </a:lnTo>
                <a:lnTo>
                  <a:pt x="454" y="2969"/>
                </a:lnTo>
                <a:lnTo>
                  <a:pt x="443" y="2974"/>
                </a:lnTo>
                <a:lnTo>
                  <a:pt x="431" y="2975"/>
                </a:lnTo>
                <a:lnTo>
                  <a:pt x="419" y="2974"/>
                </a:lnTo>
                <a:lnTo>
                  <a:pt x="407" y="2969"/>
                </a:lnTo>
                <a:lnTo>
                  <a:pt x="397" y="2962"/>
                </a:lnTo>
                <a:lnTo>
                  <a:pt x="13" y="2577"/>
                </a:lnTo>
                <a:lnTo>
                  <a:pt x="4" y="2565"/>
                </a:lnTo>
                <a:lnTo>
                  <a:pt x="0" y="2551"/>
                </a:lnTo>
                <a:lnTo>
                  <a:pt x="0" y="2537"/>
                </a:lnTo>
                <a:lnTo>
                  <a:pt x="4" y="2522"/>
                </a:lnTo>
                <a:lnTo>
                  <a:pt x="13" y="2509"/>
                </a:lnTo>
                <a:lnTo>
                  <a:pt x="1035" y="1487"/>
                </a:lnTo>
                <a:lnTo>
                  <a:pt x="13" y="465"/>
                </a:lnTo>
                <a:lnTo>
                  <a:pt x="4" y="452"/>
                </a:lnTo>
                <a:lnTo>
                  <a:pt x="0" y="439"/>
                </a:lnTo>
                <a:lnTo>
                  <a:pt x="0" y="424"/>
                </a:lnTo>
                <a:lnTo>
                  <a:pt x="4" y="410"/>
                </a:lnTo>
                <a:lnTo>
                  <a:pt x="13" y="397"/>
                </a:lnTo>
                <a:lnTo>
                  <a:pt x="397" y="14"/>
                </a:lnTo>
                <a:lnTo>
                  <a:pt x="409" y="4"/>
                </a:lnTo>
                <a:lnTo>
                  <a:pt x="424" y="0"/>
                </a:ln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TextBox 57">
            <a:extLst>
              <a:ext uri="{FF2B5EF4-FFF2-40B4-BE49-F238E27FC236}">
                <a16:creationId xmlns:a16="http://schemas.microsoft.com/office/drawing/2014/main" id="{E2FD69BB-5A52-4DBA-9832-ED59C87AD4BB}"/>
              </a:ext>
            </a:extLst>
          </p:cNvPr>
          <p:cNvSpPr txBox="1"/>
          <p:nvPr/>
        </p:nvSpPr>
        <p:spPr>
          <a:xfrm>
            <a:off x="6212311" y="1396521"/>
            <a:ext cx="5826699" cy="157479"/>
          </a:xfrm>
          <a:prstGeom prst="rect">
            <a:avLst/>
          </a:prstGeom>
          <a:noFill/>
        </p:spPr>
        <p:txBody>
          <a:bodyPr wrap="square" lIns="0" tIns="0" rIns="0" bIns="0" rtlCol="0" anchor="ctr">
            <a:spAutoFit/>
          </a:bodyPr>
          <a:lstStyle>
            <a:defPPr>
              <a:defRPr lang="en-US"/>
            </a:defPPr>
            <a:lvl1pPr marL="177800" indent="-177800">
              <a:spcBef>
                <a:spcPts val="0"/>
              </a:spcBef>
              <a:spcAft>
                <a:spcPts val="600"/>
              </a:spcAft>
              <a:buSzPct val="100000"/>
              <a:buFont typeface="Arial"/>
              <a:buChar char="•"/>
              <a:defRPr sz="1050"/>
            </a:lvl1pPr>
          </a:lstStyle>
          <a:p>
            <a:pPr marL="0" indent="0" algn="ctr">
              <a:lnSpc>
                <a:spcPct val="85000"/>
              </a:lnSpc>
              <a:buNone/>
            </a:pPr>
            <a:r>
              <a:rPr lang="en-GB" sz="1200" dirty="0">
                <a:latin typeface="Open Sans" panose="020B0606030504020204" pitchFamily="34" charset="0"/>
                <a:ea typeface="Open Sans" panose="020B0606030504020204" pitchFamily="34" charset="0"/>
                <a:cs typeface="Open Sans" panose="020B0606030504020204" pitchFamily="34" charset="0"/>
              </a:rPr>
              <a:t>Transformed data to create 6 potential targets (4 regression, 2 classification)</a:t>
            </a:r>
          </a:p>
        </p:txBody>
      </p:sp>
      <p:sp>
        <p:nvSpPr>
          <p:cNvPr id="60" name="TextBox 59">
            <a:extLst>
              <a:ext uri="{FF2B5EF4-FFF2-40B4-BE49-F238E27FC236}">
                <a16:creationId xmlns:a16="http://schemas.microsoft.com/office/drawing/2014/main" id="{A571FB86-A1FE-41F0-9383-FAD8ED261A09}"/>
              </a:ext>
            </a:extLst>
          </p:cNvPr>
          <p:cNvSpPr txBox="1"/>
          <p:nvPr/>
        </p:nvSpPr>
        <p:spPr>
          <a:xfrm>
            <a:off x="398871" y="1395129"/>
            <a:ext cx="5296999" cy="157479"/>
          </a:xfrm>
          <a:prstGeom prst="rect">
            <a:avLst/>
          </a:prstGeom>
          <a:noFill/>
        </p:spPr>
        <p:txBody>
          <a:bodyPr wrap="square" lIns="0" tIns="0" rIns="0" bIns="0" rtlCol="0" anchor="ctr">
            <a:spAutoFit/>
          </a:bodyPr>
          <a:lstStyle>
            <a:defPPr>
              <a:defRPr lang="en-US"/>
            </a:defPPr>
            <a:lvl1pPr marL="177800" indent="-177800">
              <a:spcBef>
                <a:spcPts val="0"/>
              </a:spcBef>
              <a:spcAft>
                <a:spcPts val="600"/>
              </a:spcAft>
              <a:buSzPct val="100000"/>
              <a:buFont typeface="Arial"/>
              <a:buChar char="•"/>
              <a:defRPr sz="1050"/>
            </a:lvl1pPr>
          </a:lstStyle>
          <a:p>
            <a:pPr marL="0" indent="0" algn="ctr">
              <a:lnSpc>
                <a:spcPct val="85000"/>
              </a:lnSpc>
              <a:buNone/>
            </a:pPr>
            <a:r>
              <a:rPr lang="en-GB" sz="1200" dirty="0">
                <a:latin typeface="Open Sans" panose="020B0606030504020204" pitchFamily="34" charset="0"/>
                <a:ea typeface="Open Sans" panose="020B0606030504020204" pitchFamily="34" charset="0"/>
                <a:cs typeface="Open Sans" panose="020B0606030504020204" pitchFamily="34" charset="0"/>
              </a:rPr>
              <a:t>Transformed images due to unequal aspect ratios</a:t>
            </a:r>
          </a:p>
        </p:txBody>
      </p:sp>
      <p:sp>
        <p:nvSpPr>
          <p:cNvPr id="61" name="TextBox 60">
            <a:extLst>
              <a:ext uri="{FF2B5EF4-FFF2-40B4-BE49-F238E27FC236}">
                <a16:creationId xmlns:a16="http://schemas.microsoft.com/office/drawing/2014/main" id="{1C08DFBE-E912-499C-AB4B-F9E1810DFB99}"/>
              </a:ext>
            </a:extLst>
          </p:cNvPr>
          <p:cNvSpPr txBox="1"/>
          <p:nvPr/>
        </p:nvSpPr>
        <p:spPr>
          <a:xfrm>
            <a:off x="141162" y="3894077"/>
            <a:ext cx="5851184" cy="157479"/>
          </a:xfrm>
          <a:prstGeom prst="rect">
            <a:avLst/>
          </a:prstGeom>
          <a:noFill/>
        </p:spPr>
        <p:txBody>
          <a:bodyPr wrap="square" lIns="0" tIns="0" rIns="0" bIns="0" rtlCol="0" anchor="ctr">
            <a:spAutoFit/>
          </a:bodyPr>
          <a:lstStyle>
            <a:defPPr>
              <a:defRPr lang="en-US"/>
            </a:defPPr>
            <a:lvl1pPr marL="177800" indent="-177800">
              <a:spcBef>
                <a:spcPts val="0"/>
              </a:spcBef>
              <a:spcAft>
                <a:spcPts val="600"/>
              </a:spcAft>
              <a:buSzPct val="100000"/>
              <a:buFont typeface="Arial"/>
              <a:buChar char="•"/>
              <a:defRPr sz="1050"/>
            </a:lvl1pPr>
          </a:lstStyle>
          <a:p>
            <a:pPr marL="0" indent="0" algn="ctr">
              <a:lnSpc>
                <a:spcPct val="85000"/>
              </a:lnSpc>
              <a:buNone/>
            </a:pPr>
            <a:r>
              <a:rPr lang="en-GB" sz="1200" b="1" i="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Set aspect ratio to 1.5; Padded images with a reflection; Normalized pixel values</a:t>
            </a:r>
          </a:p>
        </p:txBody>
      </p:sp>
      <p:sp>
        <p:nvSpPr>
          <p:cNvPr id="62" name="TextBox 61">
            <a:extLst>
              <a:ext uri="{FF2B5EF4-FFF2-40B4-BE49-F238E27FC236}">
                <a16:creationId xmlns:a16="http://schemas.microsoft.com/office/drawing/2014/main" id="{2D5A02E1-4C00-428A-90AD-F9A37428E278}"/>
              </a:ext>
            </a:extLst>
          </p:cNvPr>
          <p:cNvSpPr txBox="1"/>
          <p:nvPr/>
        </p:nvSpPr>
        <p:spPr>
          <a:xfrm>
            <a:off x="398956" y="4112361"/>
            <a:ext cx="2155831" cy="169277"/>
          </a:xfrm>
          <a:prstGeom prst="rect">
            <a:avLst/>
          </a:prstGeom>
          <a:noFill/>
        </p:spPr>
        <p:txBody>
          <a:bodyPr wrap="square" lIns="0" tIns="0" rIns="0" bIns="0" rtlCol="0" anchor="ctr">
            <a:spAutoFit/>
          </a:bodyPr>
          <a:lstStyle/>
          <a:p>
            <a:pPr algn="ctr"/>
            <a:r>
              <a:rPr lang="en-US" sz="1100" b="1" dirty="0"/>
              <a:t>Original Image (Ratio = 1)</a:t>
            </a:r>
            <a:endParaRPr lang="en-US" sz="1000" b="1" dirty="0"/>
          </a:p>
        </p:txBody>
      </p:sp>
      <p:sp>
        <p:nvSpPr>
          <p:cNvPr id="63" name="TextBox 62">
            <a:extLst>
              <a:ext uri="{FF2B5EF4-FFF2-40B4-BE49-F238E27FC236}">
                <a16:creationId xmlns:a16="http://schemas.microsoft.com/office/drawing/2014/main" id="{5FFFAF52-ADE0-4EF5-808F-5D7465A9E77E}"/>
              </a:ext>
            </a:extLst>
          </p:cNvPr>
          <p:cNvSpPr txBox="1"/>
          <p:nvPr/>
        </p:nvSpPr>
        <p:spPr>
          <a:xfrm>
            <a:off x="3422971" y="4112361"/>
            <a:ext cx="2371414" cy="169277"/>
          </a:xfrm>
          <a:prstGeom prst="rect">
            <a:avLst/>
          </a:prstGeom>
          <a:noFill/>
        </p:spPr>
        <p:txBody>
          <a:bodyPr wrap="square" lIns="0" tIns="0" rIns="0" bIns="0" rtlCol="0" anchor="ctr">
            <a:spAutoFit/>
          </a:bodyPr>
          <a:lstStyle/>
          <a:p>
            <a:pPr algn="ctr"/>
            <a:r>
              <a:rPr lang="en-US" sz="1100" b="1" dirty="0"/>
              <a:t>Transformed Image (Ratio = 1.5)</a:t>
            </a:r>
            <a:endParaRPr lang="en-US" sz="1000" b="1" dirty="0"/>
          </a:p>
        </p:txBody>
      </p:sp>
      <p:pic>
        <p:nvPicPr>
          <p:cNvPr id="294916" name="Picture 4">
            <a:extLst>
              <a:ext uri="{FF2B5EF4-FFF2-40B4-BE49-F238E27FC236}">
                <a16:creationId xmlns:a16="http://schemas.microsoft.com/office/drawing/2014/main" id="{2AC658FE-B3F5-4C27-A58B-BF2EE5D599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0866" y="4364941"/>
            <a:ext cx="1535624" cy="2303435"/>
          </a:xfrm>
          <a:prstGeom prst="rect">
            <a:avLst/>
          </a:prstGeom>
          <a:noFill/>
          <a:extLst>
            <a:ext uri="{909E8E84-426E-40DD-AFC4-6F175D3DCCD1}">
              <a14:hiddenFill xmlns:a14="http://schemas.microsoft.com/office/drawing/2010/main">
                <a:solidFill>
                  <a:srgbClr val="FFFFFF"/>
                </a:solidFill>
              </a14:hiddenFill>
            </a:ext>
          </a:extLst>
        </p:spPr>
      </p:pic>
      <p:pic>
        <p:nvPicPr>
          <p:cNvPr id="294914" name="Picture 2">
            <a:extLst>
              <a:ext uri="{FF2B5EF4-FFF2-40B4-BE49-F238E27FC236}">
                <a16:creationId xmlns:a16="http://schemas.microsoft.com/office/drawing/2014/main" id="{D990C952-EFDA-4588-8A63-38AE624C7514}"/>
              </a:ext>
            </a:extLst>
          </p:cNvPr>
          <p:cNvPicPr>
            <a:picLocks noChangeAspect="1" noChangeArrowheads="1"/>
          </p:cNvPicPr>
          <p:nvPr/>
        </p:nvPicPr>
        <p:blipFill>
          <a:blip r:embed="rId12">
            <a:alphaModFix/>
            <a:extLst>
              <a:ext uri="{28A0092B-C50C-407E-A947-70E740481C1C}">
                <a14:useLocalDpi xmlns:a14="http://schemas.microsoft.com/office/drawing/2010/main" val="0"/>
              </a:ext>
            </a:extLst>
          </a:blip>
          <a:srcRect/>
          <a:stretch>
            <a:fillRect/>
          </a:stretch>
        </p:blipFill>
        <p:spPr bwMode="auto">
          <a:xfrm>
            <a:off x="692716" y="4754806"/>
            <a:ext cx="1523705" cy="15237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4" name="Group 3">
            <a:extLst>
              <a:ext uri="{FF2B5EF4-FFF2-40B4-BE49-F238E27FC236}">
                <a16:creationId xmlns:a16="http://schemas.microsoft.com/office/drawing/2014/main" id="{3DD47F7D-79C6-43BF-AAD4-F45E1AC8E0E1}"/>
              </a:ext>
            </a:extLst>
          </p:cNvPr>
          <p:cNvGraphicFramePr>
            <a:graphicFrameLocks noGrp="1"/>
          </p:cNvGraphicFramePr>
          <p:nvPr>
            <p:extLst>
              <p:ext uri="{D42A27DB-BD31-4B8C-83A1-F6EECF244321}">
                <p14:modId xmlns:p14="http://schemas.microsoft.com/office/powerpoint/2010/main" val="1116436716"/>
              </p:ext>
            </p:extLst>
          </p:nvPr>
        </p:nvGraphicFramePr>
        <p:xfrm>
          <a:off x="9409995" y="5563838"/>
          <a:ext cx="2551988" cy="1198132"/>
        </p:xfrm>
        <a:graphic>
          <a:graphicData uri="http://schemas.openxmlformats.org/drawingml/2006/table">
            <a:tbl>
              <a:tblPr/>
              <a:tblGrid>
                <a:gridCol w="876299">
                  <a:extLst>
                    <a:ext uri="{9D8B030D-6E8A-4147-A177-3AD203B41FA5}">
                      <a16:colId xmlns:a16="http://schemas.microsoft.com/office/drawing/2014/main" val="20000"/>
                    </a:ext>
                  </a:extLst>
                </a:gridCol>
                <a:gridCol w="1675689">
                  <a:extLst>
                    <a:ext uri="{9D8B030D-6E8A-4147-A177-3AD203B41FA5}">
                      <a16:colId xmlns:a16="http://schemas.microsoft.com/office/drawing/2014/main" val="20002"/>
                    </a:ext>
                  </a:extLst>
                </a:gridCol>
              </a:tblGrid>
              <a:tr h="312328">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050" b="1" u="none" strike="noStrike" cap="none" normalizeH="0" baseline="0" dirty="0">
                          <a:ln>
                            <a:noFill/>
                          </a:ln>
                          <a:solidFill>
                            <a:schemeClr val="accent1"/>
                          </a:solidFill>
                          <a:effectLst/>
                          <a:latin typeface="+mn-lt"/>
                        </a:rPr>
                        <a:t>Segment</a:t>
                      </a:r>
                      <a:endParaRPr kumimoji="0" lang="en-US" sz="1050" b="1" i="0" u="none" strike="noStrike" cap="none" normalizeH="0" baseline="0" dirty="0">
                        <a:ln>
                          <a:noFill/>
                        </a:ln>
                        <a:solidFill>
                          <a:schemeClr val="accent1"/>
                        </a:solidFill>
                        <a:effectLst/>
                        <a:latin typeface="+mn-lt"/>
                      </a:endParaRPr>
                    </a:p>
                  </a:txBody>
                  <a:tcPr marL="46923" marR="46923" marT="35254" marB="35254"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050" b="1" u="none" strike="noStrike" cap="none" normalizeH="0" baseline="0" dirty="0">
                          <a:ln>
                            <a:noFill/>
                          </a:ln>
                          <a:solidFill>
                            <a:schemeClr val="accent1"/>
                          </a:solidFill>
                          <a:effectLst/>
                          <a:latin typeface="+mn-lt"/>
                        </a:rPr>
                        <a:t>Rating Count</a:t>
                      </a:r>
                      <a:endParaRPr kumimoji="0" lang="en-US" sz="1050" b="1" i="0" u="none" strike="noStrike" cap="none" normalizeH="0" baseline="0" dirty="0">
                        <a:ln>
                          <a:noFill/>
                        </a:ln>
                        <a:solidFill>
                          <a:schemeClr val="accent1"/>
                        </a:solidFill>
                        <a:effectLst/>
                        <a:latin typeface="+mn-lt"/>
                      </a:endParaRPr>
                    </a:p>
                  </a:txBody>
                  <a:tcPr marL="46923" marR="46923" marT="35254" marB="35254"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95268">
                <a:tc>
                  <a:txBody>
                    <a:bodyPr/>
                    <a:lstStyle/>
                    <a:p>
                      <a:pPr marL="0" indent="0" algn="l">
                        <a:lnSpc>
                          <a:spcPct val="110000"/>
                        </a:lnSpc>
                        <a:spcBef>
                          <a:spcPts val="300"/>
                        </a:spcBef>
                        <a:spcAft>
                          <a:spcPts val="600"/>
                        </a:spcAft>
                        <a:buFont typeface="Arial" panose="020B0604020202020204" pitchFamily="34" charset="0"/>
                        <a:buNone/>
                      </a:pPr>
                      <a:r>
                        <a:rPr lang="en-US" sz="1050" b="1" dirty="0">
                          <a:solidFill>
                            <a:schemeClr val="tx1"/>
                          </a:solidFill>
                          <a:latin typeface="+mn-lt"/>
                        </a:rPr>
                        <a:t>High</a:t>
                      </a:r>
                    </a:p>
                  </a:txBody>
                  <a:tcPr marL="46923" marR="46923" marT="35254" marB="35254"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50" u="none" strike="noStrike" kern="1200" cap="none" normalizeH="0" baseline="0" dirty="0">
                          <a:ln>
                            <a:noFill/>
                          </a:ln>
                          <a:solidFill>
                            <a:schemeClr val="tx1"/>
                          </a:solidFill>
                          <a:effectLst/>
                          <a:latin typeface="+mn-lt"/>
                        </a:rPr>
                        <a:t>2,627 to 4,597,666</a:t>
                      </a:r>
                    </a:p>
                  </a:txBody>
                  <a:tcPr marL="46923" marR="46923" marT="35254" marB="35254"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5268">
                <a:tc>
                  <a:txBody>
                    <a:bodyPr/>
                    <a:lstStyle/>
                    <a:p>
                      <a:pPr marL="0" indent="0" algn="l">
                        <a:lnSpc>
                          <a:spcPct val="110000"/>
                        </a:lnSpc>
                        <a:spcBef>
                          <a:spcPts val="300"/>
                        </a:spcBef>
                        <a:spcAft>
                          <a:spcPts val="600"/>
                        </a:spcAft>
                        <a:buFont typeface="Arial" panose="020B0604020202020204" pitchFamily="34" charset="0"/>
                        <a:buNone/>
                      </a:pPr>
                      <a:r>
                        <a:rPr lang="en-US" sz="1050" b="1" dirty="0">
                          <a:solidFill>
                            <a:schemeClr val="tx1"/>
                          </a:solidFill>
                          <a:latin typeface="+mn-lt"/>
                        </a:rPr>
                        <a:t>Medium</a:t>
                      </a:r>
                    </a:p>
                  </a:txBody>
                  <a:tcPr marL="46923" marR="46923" marT="35254" marB="35254"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50" u="none" strike="noStrike" kern="1200" cap="none" normalizeH="0" baseline="0" dirty="0">
                          <a:ln>
                            <a:noFill/>
                          </a:ln>
                          <a:solidFill>
                            <a:schemeClr val="tx1"/>
                          </a:solidFill>
                          <a:effectLst/>
                          <a:latin typeface="+mn-lt"/>
                        </a:rPr>
                        <a:t>223 to 2,627</a:t>
                      </a:r>
                      <a:endParaRPr kumimoji="0" lang="en-US" sz="1050" b="0" i="0" u="none" strike="noStrike" kern="1200" cap="none" normalizeH="0" baseline="0" dirty="0">
                        <a:ln>
                          <a:noFill/>
                        </a:ln>
                        <a:solidFill>
                          <a:schemeClr val="tx1"/>
                        </a:solidFill>
                        <a:effectLst/>
                        <a:latin typeface="+mn-lt"/>
                        <a:ea typeface="+mn-ea"/>
                        <a:cs typeface="+mn-cs"/>
                      </a:endParaRPr>
                    </a:p>
                  </a:txBody>
                  <a:tcPr marL="46923" marR="46923" marT="35254" marB="35254"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5268">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50" b="1" u="none" strike="noStrike" cap="none" normalizeH="0" baseline="0" dirty="0">
                          <a:ln>
                            <a:noFill/>
                          </a:ln>
                          <a:solidFill>
                            <a:schemeClr val="tx1"/>
                          </a:solidFill>
                          <a:effectLst/>
                          <a:latin typeface="+mn-lt"/>
                        </a:rPr>
                        <a:t>Low</a:t>
                      </a:r>
                      <a:endParaRPr kumimoji="0" lang="en-US" sz="1050" b="1" i="0" u="none" strike="noStrike" cap="none" normalizeH="0" baseline="0" dirty="0">
                        <a:ln>
                          <a:noFill/>
                        </a:ln>
                        <a:solidFill>
                          <a:schemeClr val="tx1"/>
                        </a:solidFill>
                        <a:effectLst/>
                        <a:latin typeface="+mn-lt"/>
                      </a:endParaRPr>
                    </a:p>
                  </a:txBody>
                  <a:tcPr marL="46923" marR="46923" marT="35254" marB="35254"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100000"/>
                        <a:buFont typeface="Arial" panose="020B0604020202020204" pitchFamily="34" charset="0"/>
                        <a:buNone/>
                        <a:tabLst/>
                      </a:pPr>
                      <a:r>
                        <a:rPr kumimoji="0" lang="en-US" sz="1050" b="0" u="none" strike="noStrike" kern="1200" cap="none" normalizeH="0" baseline="0" dirty="0">
                          <a:ln>
                            <a:noFill/>
                          </a:ln>
                          <a:solidFill>
                            <a:schemeClr val="tx1"/>
                          </a:solidFill>
                          <a:effectLst/>
                          <a:latin typeface="+mn-lt"/>
                        </a:rPr>
                        <a:t>0 to 223 </a:t>
                      </a:r>
                      <a:endParaRPr kumimoji="0" lang="en-US" sz="1050" b="0" i="0" u="none" strike="noStrike" kern="1200" cap="none" normalizeH="0" baseline="0" dirty="0">
                        <a:ln>
                          <a:noFill/>
                        </a:ln>
                        <a:solidFill>
                          <a:schemeClr val="tx1"/>
                        </a:solidFill>
                        <a:effectLst/>
                        <a:latin typeface="+mn-lt"/>
                        <a:ea typeface="+mn-ea"/>
                        <a:cs typeface="+mn-cs"/>
                      </a:endParaRPr>
                    </a:p>
                  </a:txBody>
                  <a:tcPr marL="46923" marR="46923" marT="35254" marB="35254"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2364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59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49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49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animBg="1"/>
      <p:bldP spid="41" grpId="0" animBg="1"/>
      <p:bldP spid="44" grpId="0"/>
      <p:bldP spid="37" grpId="0"/>
      <p:bldP spid="38" grpId="0"/>
      <p:bldP spid="42" grpId="0"/>
      <p:bldP spid="43" grpId="0"/>
      <p:bldP spid="56" grpId="0" animBg="1"/>
      <p:bldP spid="58" grpId="0"/>
      <p:bldP spid="60" grpId="0"/>
      <p:bldP spid="61" grpId="0"/>
      <p:bldP spid="62"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32DB339F-4BA6-4210-A4D9-6B2413864560}"/>
              </a:ext>
            </a:extLst>
          </p:cNvPr>
          <p:cNvSpPr/>
          <p:nvPr/>
        </p:nvSpPr>
        <p:spPr>
          <a:xfrm>
            <a:off x="147135" y="1578468"/>
            <a:ext cx="6859278" cy="4900391"/>
          </a:xfrm>
          <a:prstGeom prst="roundRect">
            <a:avLst>
              <a:gd name="adj" fmla="val 324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34">
            <a:extLst>
              <a:ext uri="{FF2B5EF4-FFF2-40B4-BE49-F238E27FC236}">
                <a16:creationId xmlns:a16="http://schemas.microsoft.com/office/drawing/2014/main" id="{EA00157B-DF6E-4AF9-BABB-D45AB0EE54C5}"/>
              </a:ext>
            </a:extLst>
          </p:cNvPr>
          <p:cNvSpPr>
            <a:spLocks noGrp="1"/>
          </p:cNvSpPr>
          <p:nvPr>
            <p:ph type="title"/>
          </p:nvPr>
        </p:nvSpPr>
        <p:spPr>
          <a:xfrm>
            <a:off x="492070" y="327376"/>
            <a:ext cx="11202625" cy="553998"/>
          </a:xfrm>
        </p:spPr>
        <p:txBody>
          <a:bodyPr/>
          <a:lstStyle/>
          <a:p>
            <a:r>
              <a:rPr lang="en-US" sz="3600" b="0" dirty="0"/>
              <a:t>Modeling: Initial Training</a:t>
            </a:r>
          </a:p>
        </p:txBody>
      </p:sp>
      <p:grpSp>
        <p:nvGrpSpPr>
          <p:cNvPr id="2" name="Group 1">
            <a:extLst>
              <a:ext uri="{FF2B5EF4-FFF2-40B4-BE49-F238E27FC236}">
                <a16:creationId xmlns:a16="http://schemas.microsoft.com/office/drawing/2014/main" id="{0BB7D4FC-D7F7-4B3C-830F-F0B25572A3B3}"/>
              </a:ext>
            </a:extLst>
          </p:cNvPr>
          <p:cNvGrpSpPr/>
          <p:nvPr/>
        </p:nvGrpSpPr>
        <p:grpSpPr>
          <a:xfrm>
            <a:off x="9487610" y="239086"/>
            <a:ext cx="2474373" cy="609653"/>
            <a:chOff x="9487610" y="239086"/>
            <a:chExt cx="2474373" cy="609653"/>
          </a:xfrm>
        </p:grpSpPr>
        <p:cxnSp>
          <p:nvCxnSpPr>
            <p:cNvPr id="15" name="Straight Connector 14">
              <a:extLst>
                <a:ext uri="{FF2B5EF4-FFF2-40B4-BE49-F238E27FC236}">
                  <a16:creationId xmlns:a16="http://schemas.microsoft.com/office/drawing/2014/main" id="{3EBD4FE2-2F90-46F7-BF54-5CAA9A5CB196}"/>
                </a:ext>
              </a:extLst>
            </p:cNvPr>
            <p:cNvCxnSpPr>
              <a:cxnSpLocks/>
            </p:cNvCxnSpPr>
            <p:nvPr/>
          </p:nvCxnSpPr>
          <p:spPr>
            <a:xfrm>
              <a:off x="9615541" y="540932"/>
              <a:ext cx="2103120" cy="5961"/>
            </a:xfrm>
            <a:prstGeom prst="line">
              <a:avLst/>
            </a:prstGeom>
            <a:ln w="19050" cmpd="sng">
              <a:solidFill>
                <a:schemeClr val="accent6"/>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17" name="Isosceles Triangle 16">
              <a:extLst>
                <a:ext uri="{FF2B5EF4-FFF2-40B4-BE49-F238E27FC236}">
                  <a16:creationId xmlns:a16="http://schemas.microsoft.com/office/drawing/2014/main" id="{4A7839ED-074A-411E-928A-F60E42403345}"/>
                </a:ext>
              </a:extLst>
            </p:cNvPr>
            <p:cNvSpPr/>
            <p:nvPr/>
          </p:nvSpPr>
          <p:spPr>
            <a:xfrm rot="5400000">
              <a:off x="10035115"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sp>
          <p:nvSpPr>
            <p:cNvPr id="18" name="Isosceles Triangle 17">
              <a:extLst>
                <a:ext uri="{FF2B5EF4-FFF2-40B4-BE49-F238E27FC236}">
                  <a16:creationId xmlns:a16="http://schemas.microsoft.com/office/drawing/2014/main" id="{16C5C52F-BEDB-4B3E-98AD-098023FA8C26}"/>
                </a:ext>
              </a:extLst>
            </p:cNvPr>
            <p:cNvSpPr/>
            <p:nvPr/>
          </p:nvSpPr>
          <p:spPr>
            <a:xfrm rot="5400000">
              <a:off x="10994911"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pic>
          <p:nvPicPr>
            <p:cNvPr id="19" name="Picture 18">
              <a:extLst>
                <a:ext uri="{FF2B5EF4-FFF2-40B4-BE49-F238E27FC236}">
                  <a16:creationId xmlns:a16="http://schemas.microsoft.com/office/drawing/2014/main" id="{CFBD4AD5-1488-475E-AFC7-067044EE6002}"/>
                </a:ext>
              </a:extLst>
            </p:cNvPr>
            <p:cNvPicPr>
              <a:picLocks noChangeAspect="1"/>
            </p:cNvPicPr>
            <p:nvPr/>
          </p:nvPicPr>
          <p:blipFill>
            <a:blip r:embed="rId3">
              <a:grayscl/>
            </a:blip>
            <a:stretch>
              <a:fillRect/>
            </a:stretch>
          </p:blipFill>
          <p:spPr>
            <a:xfrm>
              <a:off x="9487610" y="345775"/>
              <a:ext cx="396274" cy="396274"/>
            </a:xfrm>
            <a:prstGeom prst="rect">
              <a:avLst/>
            </a:prstGeom>
          </p:spPr>
        </p:pic>
        <p:pic>
          <p:nvPicPr>
            <p:cNvPr id="21" name="Picture 20">
              <a:extLst>
                <a:ext uri="{FF2B5EF4-FFF2-40B4-BE49-F238E27FC236}">
                  <a16:creationId xmlns:a16="http://schemas.microsoft.com/office/drawing/2014/main" id="{26947C68-C9F5-4EF6-B8AA-05D1DFFA9A62}"/>
                </a:ext>
              </a:extLst>
            </p:cNvPr>
            <p:cNvPicPr>
              <a:picLocks noChangeAspect="1"/>
            </p:cNvPicPr>
            <p:nvPr/>
          </p:nvPicPr>
          <p:blipFill>
            <a:blip r:embed="rId4"/>
            <a:stretch>
              <a:fillRect/>
            </a:stretch>
          </p:blipFill>
          <p:spPr>
            <a:xfrm>
              <a:off x="10386440" y="318341"/>
              <a:ext cx="457240" cy="451143"/>
            </a:xfrm>
            <a:prstGeom prst="rect">
              <a:avLst/>
            </a:prstGeom>
          </p:spPr>
        </p:pic>
        <p:pic>
          <p:nvPicPr>
            <p:cNvPr id="22" name="Picture 21">
              <a:extLst>
                <a:ext uri="{FF2B5EF4-FFF2-40B4-BE49-F238E27FC236}">
                  <a16:creationId xmlns:a16="http://schemas.microsoft.com/office/drawing/2014/main" id="{86E9DD3B-BFCC-41C7-AB98-A0DAB7B31393}"/>
                </a:ext>
              </a:extLst>
            </p:cNvPr>
            <p:cNvPicPr>
              <a:picLocks noChangeAspect="1"/>
            </p:cNvPicPr>
            <p:nvPr/>
          </p:nvPicPr>
          <p:blipFill>
            <a:blip r:embed="rId5">
              <a:grayscl/>
            </a:blip>
            <a:stretch>
              <a:fillRect/>
            </a:stretch>
          </p:blipFill>
          <p:spPr>
            <a:xfrm>
              <a:off x="11346234" y="239086"/>
              <a:ext cx="615749" cy="609653"/>
            </a:xfrm>
            <a:prstGeom prst="rect">
              <a:avLst/>
            </a:prstGeom>
          </p:spPr>
        </p:pic>
      </p:grpSp>
      <p:sp>
        <p:nvSpPr>
          <p:cNvPr id="23" name="TextBox 22">
            <a:extLst>
              <a:ext uri="{FF2B5EF4-FFF2-40B4-BE49-F238E27FC236}">
                <a16:creationId xmlns:a16="http://schemas.microsoft.com/office/drawing/2014/main" id="{F217A64E-CDAF-468D-B298-33050741BA85}"/>
              </a:ext>
            </a:extLst>
          </p:cNvPr>
          <p:cNvSpPr txBox="1"/>
          <p:nvPr/>
        </p:nvSpPr>
        <p:spPr>
          <a:xfrm>
            <a:off x="363153" y="1932993"/>
            <a:ext cx="6427243" cy="4191340"/>
          </a:xfrm>
          <a:prstGeom prst="rect">
            <a:avLst/>
          </a:prstGeom>
          <a:noFill/>
        </p:spPr>
        <p:txBody>
          <a:bodyPr wrap="square" lIns="0" tIns="0" rIns="0" bIns="0" rtlCol="0">
            <a:spAutoFit/>
          </a:bodyPr>
          <a:lstStyle/>
          <a:p>
            <a:pPr marL="285750" indent="-285750">
              <a:lnSpc>
                <a:spcPct val="110000"/>
              </a:lnSpc>
              <a:spcBef>
                <a:spcPts val="3600"/>
              </a:spcBef>
              <a:buFont typeface="Arial" panose="020B0604020202020204" pitchFamily="34" charset="0"/>
              <a:buChar char="•"/>
            </a:pPr>
            <a:r>
              <a:rPr lang="en-US" sz="1400" dirty="0"/>
              <a:t>Randomly split 20% of the samples for the </a:t>
            </a:r>
            <a:r>
              <a:rPr lang="en-US" sz="1400" b="1" dirty="0"/>
              <a:t>validation set </a:t>
            </a:r>
          </a:p>
          <a:p>
            <a:pPr marL="285750" indent="-285750">
              <a:lnSpc>
                <a:spcPct val="110000"/>
              </a:lnSpc>
              <a:spcBef>
                <a:spcPts val="3600"/>
              </a:spcBef>
              <a:buFont typeface="Arial" panose="020B0604020202020204" pitchFamily="34" charset="0"/>
              <a:buChar char="•"/>
            </a:pPr>
            <a:r>
              <a:rPr lang="en-US" sz="1400" dirty="0"/>
              <a:t>Create </a:t>
            </a:r>
            <a:r>
              <a:rPr lang="en-US" sz="1400" b="1" dirty="0">
                <a:solidFill>
                  <a:schemeClr val="accent1"/>
                </a:solidFill>
              </a:rPr>
              <a:t>mini-batches with 12 images</a:t>
            </a:r>
            <a:r>
              <a:rPr lang="en-US" sz="1400" b="1" dirty="0"/>
              <a:t> </a:t>
            </a:r>
            <a:r>
              <a:rPr lang="en-US" sz="1400" dirty="0"/>
              <a:t>of size 192x128 (determined via experimentation)</a:t>
            </a:r>
            <a:endParaRPr lang="en-US" sz="1400" i="1" dirty="0"/>
          </a:p>
          <a:p>
            <a:pPr marL="285750" indent="-285750">
              <a:lnSpc>
                <a:spcPct val="110000"/>
              </a:lnSpc>
              <a:spcBef>
                <a:spcPts val="3600"/>
              </a:spcBef>
              <a:buFont typeface="Arial" panose="020B0604020202020204" pitchFamily="34" charset="0"/>
              <a:buChar char="•"/>
            </a:pPr>
            <a:r>
              <a:rPr lang="en-US" sz="1400" dirty="0"/>
              <a:t>Create </a:t>
            </a:r>
            <a:r>
              <a:rPr lang="en-US" sz="1400" b="1" dirty="0">
                <a:solidFill>
                  <a:schemeClr val="accent2"/>
                </a:solidFill>
              </a:rPr>
              <a:t>CNN based on the ResNet34</a:t>
            </a:r>
            <a:r>
              <a:rPr lang="en-US" sz="1400" dirty="0">
                <a:solidFill>
                  <a:schemeClr val="accent2"/>
                </a:solidFill>
              </a:rPr>
              <a:t> </a:t>
            </a:r>
            <a:r>
              <a:rPr lang="en-US" sz="1400" b="1" dirty="0">
                <a:solidFill>
                  <a:schemeClr val="accent2"/>
                </a:solidFill>
              </a:rPr>
              <a:t>Architecture</a:t>
            </a:r>
            <a:r>
              <a:rPr lang="en-US" sz="1400" dirty="0"/>
              <a:t> to start with a pre-trained model rather than from scratch</a:t>
            </a:r>
            <a:endParaRPr lang="en-US" sz="1400" i="1" dirty="0"/>
          </a:p>
          <a:p>
            <a:pPr marL="285750" indent="-285750">
              <a:lnSpc>
                <a:spcPct val="110000"/>
              </a:lnSpc>
              <a:spcBef>
                <a:spcPts val="3600"/>
              </a:spcBef>
              <a:buFont typeface="Arial" panose="020B0604020202020204" pitchFamily="34" charset="0"/>
              <a:buChar char="•"/>
            </a:pPr>
            <a:r>
              <a:rPr lang="en-US" sz="1400" dirty="0"/>
              <a:t>Identify a </a:t>
            </a:r>
            <a:r>
              <a:rPr lang="en-US" sz="1400" b="1" dirty="0">
                <a:solidFill>
                  <a:schemeClr val="accent3"/>
                </a:solidFill>
              </a:rPr>
              <a:t>learning rate </a:t>
            </a:r>
            <a:r>
              <a:rPr lang="en-US" sz="1400" dirty="0"/>
              <a:t>to ensure rapid convergence</a:t>
            </a:r>
          </a:p>
          <a:p>
            <a:pPr marL="285750" indent="-285750">
              <a:lnSpc>
                <a:spcPct val="110000"/>
              </a:lnSpc>
              <a:spcBef>
                <a:spcPts val="3600"/>
              </a:spcBef>
              <a:buFont typeface="Arial" panose="020B0604020202020204" pitchFamily="34" charset="0"/>
              <a:buChar char="•"/>
            </a:pPr>
            <a:r>
              <a:rPr lang="en-US" sz="1400" dirty="0"/>
              <a:t>Train for </a:t>
            </a:r>
            <a:r>
              <a:rPr lang="en-US" sz="1400" b="1" dirty="0">
                <a:solidFill>
                  <a:schemeClr val="accent5"/>
                </a:solidFill>
              </a:rPr>
              <a:t>5-8 epochs </a:t>
            </a:r>
            <a:r>
              <a:rPr lang="en-US" sz="1400" dirty="0"/>
              <a:t>depending on whether the loss continued decreasing</a:t>
            </a:r>
          </a:p>
          <a:p>
            <a:pPr marL="285750" indent="-285750">
              <a:lnSpc>
                <a:spcPct val="110000"/>
              </a:lnSpc>
              <a:spcBef>
                <a:spcPts val="3600"/>
              </a:spcBef>
              <a:buFont typeface="Arial" panose="020B0604020202020204" pitchFamily="34" charset="0"/>
              <a:buChar char="•"/>
            </a:pPr>
            <a:r>
              <a:rPr lang="en-US" sz="1400" dirty="0"/>
              <a:t>Save validation set </a:t>
            </a:r>
            <a:r>
              <a:rPr lang="en-US" sz="1400" b="1" dirty="0"/>
              <a:t>predictions</a:t>
            </a:r>
            <a:r>
              <a:rPr lang="en-US" sz="1400" dirty="0"/>
              <a:t> to compare target variables</a:t>
            </a:r>
            <a:endParaRPr lang="en-US" sz="1400" i="1" dirty="0"/>
          </a:p>
        </p:txBody>
      </p:sp>
      <p:pic>
        <p:nvPicPr>
          <p:cNvPr id="294920" name="Picture 8">
            <a:extLst>
              <a:ext uri="{FF2B5EF4-FFF2-40B4-BE49-F238E27FC236}">
                <a16:creationId xmlns:a16="http://schemas.microsoft.com/office/drawing/2014/main" id="{518B4D40-B5B3-404C-8901-7E2127BD9F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9191" y="3582204"/>
            <a:ext cx="2576259" cy="1730516"/>
          </a:xfrm>
          <a:prstGeom prst="rect">
            <a:avLst/>
          </a:prstGeom>
          <a:ln w="38100">
            <a:solidFill>
              <a:schemeClr val="accent3"/>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00DF4E6-7D88-4107-877E-2EAB746809BF}"/>
              </a:ext>
            </a:extLst>
          </p:cNvPr>
          <p:cNvPicPr>
            <a:picLocks noChangeAspect="1"/>
          </p:cNvPicPr>
          <p:nvPr/>
        </p:nvPicPr>
        <p:blipFill>
          <a:blip r:embed="rId7"/>
          <a:stretch>
            <a:fillRect/>
          </a:stretch>
        </p:blipFill>
        <p:spPr>
          <a:xfrm>
            <a:off x="7772435" y="5451198"/>
            <a:ext cx="3589771" cy="1243824"/>
          </a:xfrm>
          <a:prstGeom prst="rect">
            <a:avLst/>
          </a:prstGeom>
          <a:ln w="38100">
            <a:solidFill>
              <a:schemeClr val="accent5"/>
            </a:solidFill>
          </a:ln>
        </p:spPr>
      </p:pic>
      <p:pic>
        <p:nvPicPr>
          <p:cNvPr id="5" name="Picture 4">
            <a:extLst>
              <a:ext uri="{FF2B5EF4-FFF2-40B4-BE49-F238E27FC236}">
                <a16:creationId xmlns:a16="http://schemas.microsoft.com/office/drawing/2014/main" id="{55889B57-5D7F-4B84-A319-0A0D3241A329}"/>
              </a:ext>
            </a:extLst>
          </p:cNvPr>
          <p:cNvPicPr>
            <a:picLocks noChangeAspect="1"/>
          </p:cNvPicPr>
          <p:nvPr/>
        </p:nvPicPr>
        <p:blipFill rotWithShape="1">
          <a:blip r:embed="rId8"/>
          <a:srcRect l="423" t="8083" r="4814" b="10148"/>
          <a:stretch/>
        </p:blipFill>
        <p:spPr>
          <a:xfrm>
            <a:off x="7172658" y="3242031"/>
            <a:ext cx="4789325" cy="201695"/>
          </a:xfrm>
          <a:prstGeom prst="rect">
            <a:avLst/>
          </a:prstGeom>
          <a:ln w="38100">
            <a:solidFill>
              <a:schemeClr val="accent2"/>
            </a:solidFill>
          </a:ln>
        </p:spPr>
      </p:pic>
      <p:pic>
        <p:nvPicPr>
          <p:cNvPr id="294918" name="Picture 6">
            <a:extLst>
              <a:ext uri="{FF2B5EF4-FFF2-40B4-BE49-F238E27FC236}">
                <a16:creationId xmlns:a16="http://schemas.microsoft.com/office/drawing/2014/main" id="{EB7631EF-3DC6-4E58-BC22-9E06A90497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7668"/>
          <a:stretch/>
        </p:blipFill>
        <p:spPr bwMode="auto">
          <a:xfrm>
            <a:off x="8378831" y="1384248"/>
            <a:ext cx="2376979" cy="1719305"/>
          </a:xfrm>
          <a:prstGeom prst="rect">
            <a:avLst/>
          </a:prstGeom>
          <a:ln w="38100">
            <a:solidFill>
              <a:schemeClr val="accent1"/>
            </a:solidFill>
          </a:ln>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AADF9C3A-B7ED-4F03-8C23-A799B6CDBB9C}"/>
              </a:ext>
            </a:extLst>
          </p:cNvPr>
          <p:cNvSpPr/>
          <p:nvPr/>
        </p:nvSpPr>
        <p:spPr>
          <a:xfrm>
            <a:off x="248000" y="1136714"/>
            <a:ext cx="3594195" cy="4417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For Each Target Variable:</a:t>
            </a:r>
          </a:p>
        </p:txBody>
      </p:sp>
    </p:spTree>
    <p:extLst>
      <p:ext uri="{BB962C8B-B14F-4D97-AF65-F5344CB8AC3E}">
        <p14:creationId xmlns:p14="http://schemas.microsoft.com/office/powerpoint/2010/main" val="89283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49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49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CFA16D7-2CE3-41A3-A21F-C6AB9C751C92}"/>
              </a:ext>
            </a:extLst>
          </p:cNvPr>
          <p:cNvGrpSpPr/>
          <p:nvPr/>
        </p:nvGrpSpPr>
        <p:grpSpPr>
          <a:xfrm>
            <a:off x="1419526" y="1771800"/>
            <a:ext cx="9852188" cy="4713682"/>
            <a:chOff x="1419526" y="1771800"/>
            <a:chExt cx="9852188" cy="4713682"/>
          </a:xfrm>
        </p:grpSpPr>
        <p:pic>
          <p:nvPicPr>
            <p:cNvPr id="37" name="Picture 2">
              <a:extLst>
                <a:ext uri="{FF2B5EF4-FFF2-40B4-BE49-F238E27FC236}">
                  <a16:creationId xmlns:a16="http://schemas.microsoft.com/office/drawing/2014/main" id="{A2554ECA-4B75-40AA-A7AB-E8E795F40202}"/>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4776" y="1771800"/>
              <a:ext cx="3307773" cy="231197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02FA9810-D589-4C45-A8D2-C27F3D8C2762}"/>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5365" y="1771800"/>
              <a:ext cx="3273136" cy="231197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a:extLst>
                <a:ext uri="{FF2B5EF4-FFF2-40B4-BE49-F238E27FC236}">
                  <a16:creationId xmlns:a16="http://schemas.microsoft.com/office/drawing/2014/main" id="{29BC38EF-C79D-4976-8C7A-208CD28C8609}"/>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19526" y="4173505"/>
              <a:ext cx="3498273" cy="231197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a:extLst>
                <a:ext uri="{FF2B5EF4-FFF2-40B4-BE49-F238E27FC236}">
                  <a16:creationId xmlns:a16="http://schemas.microsoft.com/office/drawing/2014/main" id="{D484D23D-DDC5-48FC-AE17-6C067BB84D11}"/>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7740" y="4173505"/>
              <a:ext cx="3368386" cy="231197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a:extLst>
                <a:ext uri="{FF2B5EF4-FFF2-40B4-BE49-F238E27FC236}">
                  <a16:creationId xmlns:a16="http://schemas.microsoft.com/office/drawing/2014/main" id="{9818032A-4475-46E1-A409-88D94035173B}"/>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43966" y="1774555"/>
              <a:ext cx="2227748" cy="230646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itle 34">
            <a:extLst>
              <a:ext uri="{FF2B5EF4-FFF2-40B4-BE49-F238E27FC236}">
                <a16:creationId xmlns:a16="http://schemas.microsoft.com/office/drawing/2014/main" id="{EA00157B-DF6E-4AF9-BABB-D45AB0EE54C5}"/>
              </a:ext>
            </a:extLst>
          </p:cNvPr>
          <p:cNvSpPr>
            <a:spLocks noGrp="1"/>
          </p:cNvSpPr>
          <p:nvPr>
            <p:ph type="title"/>
          </p:nvPr>
        </p:nvSpPr>
        <p:spPr>
          <a:xfrm>
            <a:off x="492070" y="327376"/>
            <a:ext cx="11202625" cy="553998"/>
          </a:xfrm>
        </p:spPr>
        <p:txBody>
          <a:bodyPr/>
          <a:lstStyle/>
          <a:p>
            <a:r>
              <a:rPr lang="en-US" sz="3600" b="0" dirty="0"/>
              <a:t>Modeling: Target Variable Selection</a:t>
            </a:r>
          </a:p>
        </p:txBody>
      </p:sp>
      <p:grpSp>
        <p:nvGrpSpPr>
          <p:cNvPr id="2" name="Group 1">
            <a:extLst>
              <a:ext uri="{FF2B5EF4-FFF2-40B4-BE49-F238E27FC236}">
                <a16:creationId xmlns:a16="http://schemas.microsoft.com/office/drawing/2014/main" id="{9FAD1D88-8984-42D1-81FD-52B58240DB59}"/>
              </a:ext>
            </a:extLst>
          </p:cNvPr>
          <p:cNvGrpSpPr/>
          <p:nvPr/>
        </p:nvGrpSpPr>
        <p:grpSpPr>
          <a:xfrm>
            <a:off x="9487610" y="239086"/>
            <a:ext cx="2474373" cy="609653"/>
            <a:chOff x="9487610" y="239086"/>
            <a:chExt cx="2474373" cy="609653"/>
          </a:xfrm>
        </p:grpSpPr>
        <p:cxnSp>
          <p:nvCxnSpPr>
            <p:cNvPr id="10" name="Straight Connector 9">
              <a:extLst>
                <a:ext uri="{FF2B5EF4-FFF2-40B4-BE49-F238E27FC236}">
                  <a16:creationId xmlns:a16="http://schemas.microsoft.com/office/drawing/2014/main" id="{83DDAEA1-2651-4689-8AC6-0CCF1D0C4C9E}"/>
                </a:ext>
              </a:extLst>
            </p:cNvPr>
            <p:cNvCxnSpPr>
              <a:cxnSpLocks/>
            </p:cNvCxnSpPr>
            <p:nvPr/>
          </p:nvCxnSpPr>
          <p:spPr>
            <a:xfrm>
              <a:off x="9615541" y="540932"/>
              <a:ext cx="2103120" cy="5961"/>
            </a:xfrm>
            <a:prstGeom prst="line">
              <a:avLst/>
            </a:prstGeom>
            <a:ln w="19050" cmpd="sng">
              <a:solidFill>
                <a:schemeClr val="accent6"/>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11" name="Isosceles Triangle 10">
              <a:extLst>
                <a:ext uri="{FF2B5EF4-FFF2-40B4-BE49-F238E27FC236}">
                  <a16:creationId xmlns:a16="http://schemas.microsoft.com/office/drawing/2014/main" id="{38C03B2D-A9AE-46CA-9278-8274C72CFCDB}"/>
                </a:ext>
              </a:extLst>
            </p:cNvPr>
            <p:cNvSpPr/>
            <p:nvPr/>
          </p:nvSpPr>
          <p:spPr>
            <a:xfrm rot="5400000">
              <a:off x="10035115"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sp>
          <p:nvSpPr>
            <p:cNvPr id="12" name="Isosceles Triangle 11">
              <a:extLst>
                <a:ext uri="{FF2B5EF4-FFF2-40B4-BE49-F238E27FC236}">
                  <a16:creationId xmlns:a16="http://schemas.microsoft.com/office/drawing/2014/main" id="{0ABC3728-CFD2-46CF-BBA5-313C29358B75}"/>
                </a:ext>
              </a:extLst>
            </p:cNvPr>
            <p:cNvSpPr/>
            <p:nvPr/>
          </p:nvSpPr>
          <p:spPr>
            <a:xfrm rot="5400000">
              <a:off x="10994911" y="495379"/>
              <a:ext cx="200093" cy="97066"/>
            </a:xfrm>
            <a:prstGeom prst="triangle">
              <a:avLst/>
            </a:prstGeom>
            <a:solidFill>
              <a:schemeClr val="bg1"/>
            </a:solidFill>
            <a:ln w="190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200">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a:extLst>
                <a:ext uri="{FF2B5EF4-FFF2-40B4-BE49-F238E27FC236}">
                  <a16:creationId xmlns:a16="http://schemas.microsoft.com/office/drawing/2014/main" id="{AB67C3E7-05F7-46D2-9E1D-F4A76B97927F}"/>
                </a:ext>
              </a:extLst>
            </p:cNvPr>
            <p:cNvPicPr>
              <a:picLocks noChangeAspect="1"/>
            </p:cNvPicPr>
            <p:nvPr/>
          </p:nvPicPr>
          <p:blipFill>
            <a:blip r:embed="rId7">
              <a:grayscl/>
            </a:blip>
            <a:stretch>
              <a:fillRect/>
            </a:stretch>
          </p:blipFill>
          <p:spPr>
            <a:xfrm>
              <a:off x="9487610" y="345775"/>
              <a:ext cx="396274" cy="396274"/>
            </a:xfrm>
            <a:prstGeom prst="rect">
              <a:avLst/>
            </a:prstGeom>
          </p:spPr>
        </p:pic>
        <p:pic>
          <p:nvPicPr>
            <p:cNvPr id="14" name="Picture 13">
              <a:extLst>
                <a:ext uri="{FF2B5EF4-FFF2-40B4-BE49-F238E27FC236}">
                  <a16:creationId xmlns:a16="http://schemas.microsoft.com/office/drawing/2014/main" id="{7A7B83AB-DF53-45F1-A878-14C348CB4EC4}"/>
                </a:ext>
              </a:extLst>
            </p:cNvPr>
            <p:cNvPicPr>
              <a:picLocks noChangeAspect="1"/>
            </p:cNvPicPr>
            <p:nvPr/>
          </p:nvPicPr>
          <p:blipFill>
            <a:blip r:embed="rId8"/>
            <a:stretch>
              <a:fillRect/>
            </a:stretch>
          </p:blipFill>
          <p:spPr>
            <a:xfrm>
              <a:off x="10386440" y="318341"/>
              <a:ext cx="457240" cy="451143"/>
            </a:xfrm>
            <a:prstGeom prst="rect">
              <a:avLst/>
            </a:prstGeom>
          </p:spPr>
        </p:pic>
        <p:pic>
          <p:nvPicPr>
            <p:cNvPr id="15" name="Picture 14">
              <a:extLst>
                <a:ext uri="{FF2B5EF4-FFF2-40B4-BE49-F238E27FC236}">
                  <a16:creationId xmlns:a16="http://schemas.microsoft.com/office/drawing/2014/main" id="{799BDD3E-A986-4EF2-B06F-DBCC9F6E5CF7}"/>
                </a:ext>
              </a:extLst>
            </p:cNvPr>
            <p:cNvPicPr>
              <a:picLocks noChangeAspect="1"/>
            </p:cNvPicPr>
            <p:nvPr/>
          </p:nvPicPr>
          <p:blipFill>
            <a:blip r:embed="rId9">
              <a:grayscl/>
            </a:blip>
            <a:stretch>
              <a:fillRect/>
            </a:stretch>
          </p:blipFill>
          <p:spPr>
            <a:xfrm>
              <a:off x="11346234" y="239086"/>
              <a:ext cx="615749" cy="609653"/>
            </a:xfrm>
            <a:prstGeom prst="rect">
              <a:avLst/>
            </a:prstGeom>
          </p:spPr>
        </p:pic>
      </p:grpSp>
      <p:sp>
        <p:nvSpPr>
          <p:cNvPr id="16" name="TextBox 15">
            <a:extLst>
              <a:ext uri="{FF2B5EF4-FFF2-40B4-BE49-F238E27FC236}">
                <a16:creationId xmlns:a16="http://schemas.microsoft.com/office/drawing/2014/main" id="{A0DACBA6-0D28-4590-8816-5AFC4715D779}"/>
              </a:ext>
            </a:extLst>
          </p:cNvPr>
          <p:cNvSpPr txBox="1"/>
          <p:nvPr/>
        </p:nvSpPr>
        <p:spPr>
          <a:xfrm>
            <a:off x="1897764" y="1512589"/>
            <a:ext cx="2732297" cy="184666"/>
          </a:xfrm>
          <a:prstGeom prst="rect">
            <a:avLst/>
          </a:prstGeom>
          <a:noFill/>
        </p:spPr>
        <p:txBody>
          <a:bodyPr wrap="square" lIns="0" tIns="0" rIns="0" bIns="0" rtlCol="0">
            <a:spAutoFit/>
          </a:bodyPr>
          <a:lstStyle/>
          <a:p>
            <a:pPr algn="ctr">
              <a:spcBef>
                <a:spcPts val="400"/>
              </a:spcBef>
            </a:pPr>
            <a:r>
              <a:rPr lang="en-US" sz="1200" b="1" dirty="0"/>
              <a:t>Regression: Raw Values</a:t>
            </a:r>
          </a:p>
        </p:txBody>
      </p:sp>
      <p:sp>
        <p:nvSpPr>
          <p:cNvPr id="22" name="TextBox 21">
            <a:extLst>
              <a:ext uri="{FF2B5EF4-FFF2-40B4-BE49-F238E27FC236}">
                <a16:creationId xmlns:a16="http://schemas.microsoft.com/office/drawing/2014/main" id="{7352442C-C28E-4A6D-BA6A-9E89C05FC775}"/>
              </a:ext>
            </a:extLst>
          </p:cNvPr>
          <p:cNvSpPr txBox="1"/>
          <p:nvPr/>
        </p:nvSpPr>
        <p:spPr>
          <a:xfrm>
            <a:off x="5614734" y="1512936"/>
            <a:ext cx="2732297" cy="184666"/>
          </a:xfrm>
          <a:prstGeom prst="rect">
            <a:avLst/>
          </a:prstGeom>
          <a:noFill/>
        </p:spPr>
        <p:txBody>
          <a:bodyPr wrap="square" lIns="0" tIns="0" rIns="0" bIns="0" rtlCol="0">
            <a:spAutoFit/>
          </a:bodyPr>
          <a:lstStyle/>
          <a:p>
            <a:pPr algn="ctr">
              <a:spcBef>
                <a:spcPts val="400"/>
              </a:spcBef>
            </a:pPr>
            <a:r>
              <a:rPr lang="en-US" sz="1200" b="1" dirty="0"/>
              <a:t>Regression: Transformed Values</a:t>
            </a:r>
          </a:p>
        </p:txBody>
      </p:sp>
      <p:pic>
        <p:nvPicPr>
          <p:cNvPr id="301058" name="Picture 2">
            <a:extLst>
              <a:ext uri="{FF2B5EF4-FFF2-40B4-BE49-F238E27FC236}">
                <a16:creationId xmlns:a16="http://schemas.microsoft.com/office/drawing/2014/main" id="{28C6AAF4-A9DE-4510-8CBB-F12715368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776" y="1771800"/>
            <a:ext cx="3307773" cy="2311977"/>
          </a:xfrm>
          <a:prstGeom prst="rect">
            <a:avLst/>
          </a:prstGeom>
          <a:noFill/>
          <a:extLst>
            <a:ext uri="{909E8E84-426E-40DD-AFC4-6F175D3DCCD1}">
              <a14:hiddenFill xmlns:a14="http://schemas.microsoft.com/office/drawing/2010/main">
                <a:solidFill>
                  <a:srgbClr val="FFFFFF"/>
                </a:solidFill>
              </a14:hiddenFill>
            </a:ext>
          </a:extLst>
        </p:spPr>
      </p:pic>
      <p:pic>
        <p:nvPicPr>
          <p:cNvPr id="301060" name="Picture 4">
            <a:extLst>
              <a:ext uri="{FF2B5EF4-FFF2-40B4-BE49-F238E27FC236}">
                <a16:creationId xmlns:a16="http://schemas.microsoft.com/office/drawing/2014/main" id="{C7C0AD46-EA9F-4622-AB64-AC189E8B1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365" y="1771800"/>
            <a:ext cx="3273136" cy="2311977"/>
          </a:xfrm>
          <a:prstGeom prst="rect">
            <a:avLst/>
          </a:prstGeom>
          <a:noFill/>
          <a:extLst>
            <a:ext uri="{909E8E84-426E-40DD-AFC4-6F175D3DCCD1}">
              <a14:hiddenFill xmlns:a14="http://schemas.microsoft.com/office/drawing/2010/main">
                <a:solidFill>
                  <a:srgbClr val="FFFFFF"/>
                </a:solidFill>
              </a14:hiddenFill>
            </a:ext>
          </a:extLst>
        </p:spPr>
      </p:pic>
      <p:pic>
        <p:nvPicPr>
          <p:cNvPr id="301062" name="Picture 6">
            <a:extLst>
              <a:ext uri="{FF2B5EF4-FFF2-40B4-BE49-F238E27FC236}">
                <a16:creationId xmlns:a16="http://schemas.microsoft.com/office/drawing/2014/main" id="{92729954-827C-4B83-B100-DE26F6200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526" y="4173505"/>
            <a:ext cx="3498273" cy="2311977"/>
          </a:xfrm>
          <a:prstGeom prst="rect">
            <a:avLst/>
          </a:prstGeom>
          <a:noFill/>
          <a:extLst>
            <a:ext uri="{909E8E84-426E-40DD-AFC4-6F175D3DCCD1}">
              <a14:hiddenFill xmlns:a14="http://schemas.microsoft.com/office/drawing/2010/main">
                <a:solidFill>
                  <a:srgbClr val="FFFFFF"/>
                </a:solidFill>
              </a14:hiddenFill>
            </a:ext>
          </a:extLst>
        </p:spPr>
      </p:pic>
      <p:pic>
        <p:nvPicPr>
          <p:cNvPr id="301064" name="Picture 8">
            <a:extLst>
              <a:ext uri="{FF2B5EF4-FFF2-40B4-BE49-F238E27FC236}">
                <a16:creationId xmlns:a16="http://schemas.microsoft.com/office/drawing/2014/main" id="{1912B724-F744-4419-ADFD-54A76DA362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740" y="4173505"/>
            <a:ext cx="3368386" cy="2311977"/>
          </a:xfrm>
          <a:prstGeom prst="rect">
            <a:avLst/>
          </a:prstGeom>
          <a:noFill/>
          <a:extLst>
            <a:ext uri="{909E8E84-426E-40DD-AFC4-6F175D3DCCD1}">
              <a14:hiddenFill xmlns:a14="http://schemas.microsoft.com/office/drawing/2010/main">
                <a:solidFill>
                  <a:srgbClr val="FFFFFF"/>
                </a:solidFill>
              </a14:hiddenFill>
            </a:ext>
          </a:extLst>
        </p:spPr>
      </p:pic>
      <p:pic>
        <p:nvPicPr>
          <p:cNvPr id="301066" name="Picture 10">
            <a:extLst>
              <a:ext uri="{FF2B5EF4-FFF2-40B4-BE49-F238E27FC236}">
                <a16:creationId xmlns:a16="http://schemas.microsoft.com/office/drawing/2014/main" id="{878AE619-47E1-4F8B-AF69-73EFDFC946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3966" y="1774555"/>
            <a:ext cx="2227748" cy="2306467"/>
          </a:xfrm>
          <a:prstGeom prst="rect">
            <a:avLst/>
          </a:prstGeom>
          <a:noFill/>
          <a:extLst>
            <a:ext uri="{909E8E84-426E-40DD-AFC4-6F175D3DCCD1}">
              <a14:hiddenFill xmlns:a14="http://schemas.microsoft.com/office/drawing/2010/main">
                <a:solidFill>
                  <a:srgbClr val="FFFFFF"/>
                </a:solidFill>
              </a14:hiddenFill>
            </a:ext>
          </a:extLst>
        </p:spPr>
      </p:pic>
      <p:pic>
        <p:nvPicPr>
          <p:cNvPr id="301068" name="Picture 12">
            <a:extLst>
              <a:ext uri="{FF2B5EF4-FFF2-40B4-BE49-F238E27FC236}">
                <a16:creationId xmlns:a16="http://schemas.microsoft.com/office/drawing/2014/main" id="{14E2C23E-8773-4C74-A4FD-F6D8D38BC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43966" y="4176260"/>
            <a:ext cx="2227748" cy="230646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59ECB79-A6BE-4FEA-9F24-983C793F7B56}"/>
              </a:ext>
            </a:extLst>
          </p:cNvPr>
          <p:cNvSpPr txBox="1"/>
          <p:nvPr/>
        </p:nvSpPr>
        <p:spPr>
          <a:xfrm>
            <a:off x="8504800" y="1503411"/>
            <a:ext cx="3306080" cy="184666"/>
          </a:xfrm>
          <a:prstGeom prst="rect">
            <a:avLst/>
          </a:prstGeom>
          <a:noFill/>
        </p:spPr>
        <p:txBody>
          <a:bodyPr wrap="square" lIns="0" tIns="0" rIns="0" bIns="0" rtlCol="0">
            <a:spAutoFit/>
          </a:bodyPr>
          <a:lstStyle/>
          <a:p>
            <a:pPr algn="ctr">
              <a:spcBef>
                <a:spcPts val="400"/>
              </a:spcBef>
            </a:pPr>
            <a:r>
              <a:rPr lang="en-US" sz="1200" b="1" dirty="0"/>
              <a:t>Classification: High, Medium, &amp; Low</a:t>
            </a:r>
          </a:p>
        </p:txBody>
      </p:sp>
      <p:sp>
        <p:nvSpPr>
          <p:cNvPr id="30" name="TextBox 29">
            <a:extLst>
              <a:ext uri="{FF2B5EF4-FFF2-40B4-BE49-F238E27FC236}">
                <a16:creationId xmlns:a16="http://schemas.microsoft.com/office/drawing/2014/main" id="{956210E5-D8DA-41E3-AFF9-5C35E08DA822}"/>
              </a:ext>
            </a:extLst>
          </p:cNvPr>
          <p:cNvSpPr txBox="1"/>
          <p:nvPr/>
        </p:nvSpPr>
        <p:spPr>
          <a:xfrm>
            <a:off x="1404021" y="1086741"/>
            <a:ext cx="9383958" cy="183705"/>
          </a:xfrm>
          <a:prstGeom prst="rect">
            <a:avLst/>
          </a:prstGeom>
          <a:noFill/>
        </p:spPr>
        <p:txBody>
          <a:bodyPr wrap="square" lIns="0" tIns="0" rIns="0" bIns="0" rtlCol="0" anchor="ctr">
            <a:spAutoFit/>
          </a:bodyPr>
          <a:lstStyle>
            <a:defPPr>
              <a:defRPr lang="en-US"/>
            </a:defPPr>
            <a:lvl1pPr marL="177800" indent="-177800">
              <a:spcBef>
                <a:spcPts val="0"/>
              </a:spcBef>
              <a:spcAft>
                <a:spcPts val="600"/>
              </a:spcAft>
              <a:buSzPct val="100000"/>
              <a:buFont typeface="Arial"/>
              <a:buChar char="•"/>
              <a:defRPr sz="1050"/>
            </a:lvl1pPr>
          </a:lstStyle>
          <a:p>
            <a:pPr marL="0" indent="0" algn="ctr">
              <a:lnSpc>
                <a:spcPct val="85000"/>
              </a:lnSpc>
              <a:buNone/>
            </a:pPr>
            <a:r>
              <a:rPr lang="en-US" sz="1400" dirty="0">
                <a:latin typeface="Open Sans" panose="020B0606030504020204" pitchFamily="34" charset="0"/>
                <a:ea typeface="Open Sans" panose="020B0606030504020204" pitchFamily="34" charset="0"/>
                <a:cs typeface="Open Sans" panose="020B0606030504020204" pitchFamily="34" charset="0"/>
              </a:rPr>
              <a:t>Rating Count Classification looks the least bad (42% accuracy); regression models center heavily around the mean</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FE8DF9D9-0A52-4605-AAC3-5DFBA585FC3A}"/>
              </a:ext>
            </a:extLst>
          </p:cNvPr>
          <p:cNvSpPr txBox="1"/>
          <p:nvPr/>
        </p:nvSpPr>
        <p:spPr>
          <a:xfrm>
            <a:off x="195624" y="2835455"/>
            <a:ext cx="1274636" cy="184666"/>
          </a:xfrm>
          <a:prstGeom prst="rect">
            <a:avLst/>
          </a:prstGeom>
          <a:noFill/>
        </p:spPr>
        <p:txBody>
          <a:bodyPr wrap="square" lIns="0" tIns="0" rIns="0" bIns="0" rtlCol="0">
            <a:spAutoFit/>
          </a:bodyPr>
          <a:lstStyle/>
          <a:p>
            <a:pPr>
              <a:spcBef>
                <a:spcPts val="400"/>
              </a:spcBef>
            </a:pPr>
            <a:r>
              <a:rPr lang="en-US" sz="1200" b="1" dirty="0"/>
              <a:t>Average Rating</a:t>
            </a:r>
          </a:p>
        </p:txBody>
      </p:sp>
      <p:sp>
        <p:nvSpPr>
          <p:cNvPr id="32" name="TextBox 31">
            <a:extLst>
              <a:ext uri="{FF2B5EF4-FFF2-40B4-BE49-F238E27FC236}">
                <a16:creationId xmlns:a16="http://schemas.microsoft.com/office/drawing/2014/main" id="{E69E4970-4B97-4637-800D-760DC3FF36F9}"/>
              </a:ext>
            </a:extLst>
          </p:cNvPr>
          <p:cNvSpPr txBox="1"/>
          <p:nvPr/>
        </p:nvSpPr>
        <p:spPr>
          <a:xfrm>
            <a:off x="195624" y="5237160"/>
            <a:ext cx="1274636" cy="184666"/>
          </a:xfrm>
          <a:prstGeom prst="rect">
            <a:avLst/>
          </a:prstGeom>
          <a:noFill/>
        </p:spPr>
        <p:txBody>
          <a:bodyPr wrap="square" lIns="0" tIns="0" rIns="0" bIns="0" rtlCol="0">
            <a:spAutoFit/>
          </a:bodyPr>
          <a:lstStyle/>
          <a:p>
            <a:pPr>
              <a:spcBef>
                <a:spcPts val="400"/>
              </a:spcBef>
            </a:pPr>
            <a:r>
              <a:rPr lang="en-US" sz="1200" b="1" dirty="0"/>
              <a:t>Rating Count</a:t>
            </a:r>
          </a:p>
        </p:txBody>
      </p:sp>
    </p:spTree>
    <p:extLst>
      <p:ext uri="{BB962C8B-B14F-4D97-AF65-F5344CB8AC3E}">
        <p14:creationId xmlns:p14="http://schemas.microsoft.com/office/powerpoint/2010/main" val="295879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106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0106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0106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0106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0105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u8OuXrKlM9JrhESc5NnKb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EMPLAFYSLIDEID" val="636368251552812703"/>
</p:tagLst>
</file>

<file path=ppt/theme/theme1.xml><?xml version="1.0" encoding="utf-8"?>
<a:theme xmlns:a="http://schemas.openxmlformats.org/drawingml/2006/main" name="1_DD Template Jan 2018 16x9">
  <a:themeElements>
    <a:clrScheme name="JEDI-color Theme">
      <a:dk1>
        <a:sysClr val="windowText" lastClr="000000"/>
      </a:dk1>
      <a:lt1>
        <a:sysClr val="window" lastClr="FFFFFF"/>
      </a:lt1>
      <a:dk2>
        <a:srgbClr val="53565A"/>
      </a:dk2>
      <a:lt2>
        <a:srgbClr val="D0D0CE"/>
      </a:lt2>
      <a:accent1>
        <a:srgbClr val="86BC25"/>
      </a:accent1>
      <a:accent2>
        <a:srgbClr val="046A38"/>
      </a:accent2>
      <a:accent3>
        <a:srgbClr val="00A3E0"/>
      </a:accent3>
      <a:accent4>
        <a:srgbClr val="007AA8"/>
      </a:accent4>
      <a:accent5>
        <a:srgbClr val="17618C"/>
      </a:accent5>
      <a:accent6>
        <a:srgbClr val="75787B"/>
      </a:accent6>
      <a:hlink>
        <a:srgbClr val="62B5E5"/>
      </a:hlink>
      <a:folHlink>
        <a:srgbClr val="53565A"/>
      </a:folHlink>
    </a:clrScheme>
    <a:fontScheme name="DD Presentation Template Aug 2017">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D-PresentationTemplate_16x9.potx" id="{FEF94515-3BAE-4235-BCE1-1ABB924272E1}" vid="{9ADB99F9-2657-4FDE-A3D6-9C31E6376348}"/>
    </a:ext>
  </a:extLst>
</a:theme>
</file>

<file path=ppt/theme/theme2.xml><?xml version="1.0" encoding="utf-8"?>
<a:theme xmlns:a="http://schemas.openxmlformats.org/drawingml/2006/main" name="Deloitte Cloud Template Aug 2018">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7">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w="19050" algn="ctr">
          <a:noFill/>
          <a:miter lim="800000"/>
          <a:headEnd/>
          <a:tailEnd/>
        </a:ln>
      </a:spPr>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lgn="ct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Cloud_PresentationTemplate_16x9_20180801.potx [Read-Only]" id="{5F4BF26E-44B2-4606-87BD-599ADB82C8FB}" vid="{89D8168F-A922-4D48-A38B-889B69A7AF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8816239665A24BB3D2E705A4810CDC" ma:contentTypeVersion="9" ma:contentTypeDescription="Create a new document." ma:contentTypeScope="" ma:versionID="be682b6bc1665bf1376155fa116f5a28">
  <xsd:schema xmlns:xsd="http://www.w3.org/2001/XMLSchema" xmlns:xs="http://www.w3.org/2001/XMLSchema" xmlns:p="http://schemas.microsoft.com/office/2006/metadata/properties" xmlns:ns3="2225412a-334e-4d31-9708-b005415f9802" targetNamespace="http://schemas.microsoft.com/office/2006/metadata/properties" ma:root="true" ma:fieldsID="7173da408e2f633f03479abf5b9b105c" ns3:_="">
    <xsd:import namespace="2225412a-334e-4d31-9708-b005415f980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5412a-334e-4d31-9708-b005415f98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D3E6836-84E8-4FA5-872A-9EA1E31C7C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25412a-334e-4d31-9708-b005415f98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3058FE-33C7-4412-8D0F-56116C764296}">
  <ds:schemaRefs>
    <ds:schemaRef ds:uri="http://schemas.microsoft.com/sharepoint/v3/contenttype/forms"/>
  </ds:schemaRefs>
</ds:datastoreItem>
</file>

<file path=customXml/itemProps3.xml><?xml version="1.0" encoding="utf-8"?>
<ds:datastoreItem xmlns:ds="http://schemas.openxmlformats.org/officeDocument/2006/customXml" ds:itemID="{782F81CA-2E3D-4545-A11B-78F1F85E0986}">
  <ds:schemaRefs>
    <ds:schemaRef ds:uri="http://purl.org/dc/dcmitype/"/>
    <ds:schemaRef ds:uri="http://purl.org/dc/elements/1.1/"/>
    <ds:schemaRef ds:uri="http://schemas.openxmlformats.org/package/2006/metadata/core-properties"/>
    <ds:schemaRef ds:uri="http://schemas.microsoft.com/office/2006/metadata/properties"/>
    <ds:schemaRef ds:uri="2225412a-334e-4d31-9708-b005415f9802"/>
    <ds:schemaRef ds:uri="http://schemas.microsoft.com/office/2006/documentManagement/types"/>
    <ds:schemaRef ds:uri="http://purl.org/dc/term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4405</TotalTime>
  <Words>865</Words>
  <Application>Microsoft Office PowerPoint</Application>
  <PresentationFormat>Widescreen</PresentationFormat>
  <Paragraphs>155</Paragraphs>
  <Slides>13</Slides>
  <Notes>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5" baseType="lpstr">
      <vt:lpstr>Arial</vt:lpstr>
      <vt:lpstr>Calibri</vt:lpstr>
      <vt:lpstr>Chronicle Display Black</vt:lpstr>
      <vt:lpstr>Open Sans</vt:lpstr>
      <vt:lpstr>Open Sans (Body)</vt:lpstr>
      <vt:lpstr>Open Sans Light</vt:lpstr>
      <vt:lpstr>Verdana</vt:lpstr>
      <vt:lpstr>Wingdings</vt:lpstr>
      <vt:lpstr>Wingdings 2</vt:lpstr>
      <vt:lpstr>1_DD Template Jan 2018 16x9</vt:lpstr>
      <vt:lpstr>Deloitte Cloud Template Aug 2018</vt:lpstr>
      <vt:lpstr>think-cell Slide</vt:lpstr>
      <vt:lpstr>PowerPoint Presentation</vt:lpstr>
      <vt:lpstr>Contents</vt:lpstr>
      <vt:lpstr>About Me</vt:lpstr>
      <vt:lpstr>Problem Statement</vt:lpstr>
      <vt:lpstr>Methodology</vt:lpstr>
      <vt:lpstr>Data: Acquisition</vt:lpstr>
      <vt:lpstr>Data: Transformation</vt:lpstr>
      <vt:lpstr>Modeling: Initial Training</vt:lpstr>
      <vt:lpstr>Modeling: Target Variable Selection</vt:lpstr>
      <vt:lpstr>Modeling: Additional Training</vt:lpstr>
      <vt:lpstr>Deployment</vt:lpstr>
      <vt:lpstr>Lessons Learned &amp; 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of the Future POV</dc:title>
  <dc:creator>Halgali,Tushar</dc:creator>
  <cp:lastModifiedBy>Tesdahl, Grant Edward</cp:lastModifiedBy>
  <cp:revision>133</cp:revision>
  <dcterms:created xsi:type="dcterms:W3CDTF">2020-05-17T15:43:03Z</dcterms:created>
  <dcterms:modified xsi:type="dcterms:W3CDTF">2020-09-24T15:27:00Z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0x010100998816239665A24BB3D2E705A4810CDC</vt:lpwstr>
  </property>
</Properties>
</file>